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9" r:id="rId19"/>
    <p:sldId id="281" r:id="rId20"/>
    <p:sldId id="282" r:id="rId21"/>
    <p:sldId id="275" r:id="rId22"/>
    <p:sldId id="280" r:id="rId23"/>
    <p:sldId id="276" r:id="rId24"/>
    <p:sldId id="273" r:id="rId25"/>
    <p:sldId id="278"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62" autoAdjust="0"/>
    <p:restoredTop sz="94660"/>
  </p:normalViewPr>
  <p:slideViewPr>
    <p:cSldViewPr>
      <p:cViewPr>
        <p:scale>
          <a:sx n="60" d="100"/>
          <a:sy n="60" d="100"/>
        </p:scale>
        <p:origin x="-1326"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19/05/2017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19/05/2017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laudatosi.azionecattolica.i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editriceave.it/autore/francesco-miano" TargetMode="External"/><Relationship Id="rId2" Type="http://schemas.openxmlformats.org/officeDocument/2006/relationships/hyperlink" Target="http://editriceave.it/autore/azionecattolicaitaliana" TargetMode="External"/><Relationship Id="rId1" Type="http://schemas.openxmlformats.org/officeDocument/2006/relationships/slideLayout" Target="../slideLayouts/slideLayout2.xml"/><Relationship Id="rId6" Type="http://schemas.openxmlformats.org/officeDocument/2006/relationships/hyperlink" Target="http://editriceave.it/node/2272" TargetMode="External"/><Relationship Id="rId5" Type="http://schemas.openxmlformats.org/officeDocument/2006/relationships/hyperlink" Target="http://editriceave.it/node/2271" TargetMode="External"/><Relationship Id="rId4" Type="http://schemas.openxmlformats.org/officeDocument/2006/relationships/hyperlink" Target="http://editriceave.it/node/227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editriceave.it/node/227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accanto.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ofs-monza.it/fonti.html" TargetMode="External"/><Relationship Id="rId2" Type="http://schemas.openxmlformats.org/officeDocument/2006/relationships/hyperlink" Target="http://w2.vatican.va/content/francesco/it/encyclicals/documents/papa-francesco_20150524_enciclica-laudato-si.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b="1" dirty="0" smtClean="0">
                <a:solidFill>
                  <a:schemeClr val="accent2"/>
                </a:solidFill>
              </a:rPr>
              <a:t>Preghiera per la nostra Terra</a:t>
            </a:r>
            <a:endParaRPr lang="it-IT" b="1" dirty="0"/>
          </a:p>
        </p:txBody>
      </p:sp>
      <p:sp>
        <p:nvSpPr>
          <p:cNvPr id="3" name="Segnaposto contenuto 2"/>
          <p:cNvSpPr>
            <a:spLocks noGrp="1"/>
          </p:cNvSpPr>
          <p:nvPr>
            <p:ph idx="1"/>
          </p:nvPr>
        </p:nvSpPr>
        <p:spPr>
          <a:xfrm>
            <a:off x="683568" y="1052736"/>
            <a:ext cx="8003232" cy="5589240"/>
          </a:xfrm>
        </p:spPr>
        <p:txBody>
          <a:bodyPr numCol="2">
            <a:normAutofit fontScale="25000" lnSpcReduction="20000"/>
          </a:bodyPr>
          <a:lstStyle/>
          <a:p>
            <a:pPr marL="0" indent="0">
              <a:lnSpc>
                <a:spcPct val="170000"/>
              </a:lnSpc>
              <a:buNone/>
            </a:pPr>
            <a:r>
              <a:rPr lang="it-IT" sz="5600" b="1" dirty="0" smtClean="0">
                <a:latin typeface="+mj-lt"/>
              </a:rPr>
              <a:t>Dio Onnipotente,</a:t>
            </a:r>
            <a:br>
              <a:rPr lang="it-IT" sz="5600" b="1" dirty="0" smtClean="0">
                <a:latin typeface="+mj-lt"/>
              </a:rPr>
            </a:br>
            <a:r>
              <a:rPr lang="it-IT" sz="5600" b="1" dirty="0" smtClean="0">
                <a:latin typeface="+mj-lt"/>
              </a:rPr>
              <a:t>che sei presente in tutto l’universo</a:t>
            </a:r>
            <a:br>
              <a:rPr lang="it-IT" sz="5600" b="1" dirty="0" smtClean="0">
                <a:latin typeface="+mj-lt"/>
              </a:rPr>
            </a:br>
            <a:r>
              <a:rPr lang="it-IT" sz="5600" b="1" dirty="0" smtClean="0">
                <a:latin typeface="+mj-lt"/>
              </a:rPr>
              <a:t>e nella più piccola delle tue creature,</a:t>
            </a:r>
            <a:br>
              <a:rPr lang="it-IT" sz="5600" b="1" dirty="0" smtClean="0">
                <a:latin typeface="+mj-lt"/>
              </a:rPr>
            </a:br>
            <a:r>
              <a:rPr lang="it-IT" sz="5600" b="1" dirty="0" smtClean="0">
                <a:latin typeface="+mj-lt"/>
              </a:rPr>
              <a:t>Tu che circondi con la tua tenerezza</a:t>
            </a:r>
            <a:br>
              <a:rPr lang="it-IT" sz="5600" b="1" dirty="0" smtClean="0">
                <a:latin typeface="+mj-lt"/>
              </a:rPr>
            </a:br>
            <a:r>
              <a:rPr lang="it-IT" sz="5600" b="1" dirty="0" smtClean="0">
                <a:latin typeface="+mj-lt"/>
              </a:rPr>
              <a:t>tutto quanto esiste,</a:t>
            </a:r>
            <a:br>
              <a:rPr lang="it-IT" sz="5600" b="1" dirty="0" smtClean="0">
                <a:latin typeface="+mj-lt"/>
              </a:rPr>
            </a:br>
            <a:r>
              <a:rPr lang="it-IT" sz="5600" b="1" dirty="0" smtClean="0">
                <a:latin typeface="+mj-lt"/>
              </a:rPr>
              <a:t>riversa in noi la forza del tuo amore</a:t>
            </a:r>
            <a:br>
              <a:rPr lang="it-IT" sz="5600" b="1" dirty="0" smtClean="0">
                <a:latin typeface="+mj-lt"/>
              </a:rPr>
            </a:br>
            <a:r>
              <a:rPr lang="it-IT" sz="5600" b="1" dirty="0" smtClean="0">
                <a:latin typeface="+mj-lt"/>
              </a:rPr>
              <a:t>affinché ci prendiamo cura</a:t>
            </a:r>
            <a:br>
              <a:rPr lang="it-IT" sz="5600" b="1" dirty="0" smtClean="0">
                <a:latin typeface="+mj-lt"/>
              </a:rPr>
            </a:br>
            <a:r>
              <a:rPr lang="it-IT" sz="5600" b="1" dirty="0" smtClean="0">
                <a:latin typeface="+mj-lt"/>
              </a:rPr>
              <a:t>della vita e della bellezza.</a:t>
            </a:r>
            <a:br>
              <a:rPr lang="it-IT" sz="5600" b="1" dirty="0" smtClean="0">
                <a:latin typeface="+mj-lt"/>
              </a:rPr>
            </a:br>
            <a:r>
              <a:rPr lang="it-IT" sz="5600" b="1" dirty="0" smtClean="0">
                <a:latin typeface="+mj-lt"/>
              </a:rPr>
              <a:t>Inondaci di pace, perché viviamo come fratelli e sorelle</a:t>
            </a:r>
            <a:br>
              <a:rPr lang="it-IT" sz="5600" b="1" dirty="0" smtClean="0">
                <a:latin typeface="+mj-lt"/>
              </a:rPr>
            </a:br>
            <a:r>
              <a:rPr lang="it-IT" sz="5600" b="1" dirty="0" smtClean="0">
                <a:latin typeface="+mj-lt"/>
              </a:rPr>
              <a:t>senza nuocere a nessuno.</a:t>
            </a:r>
            <a:br>
              <a:rPr lang="it-IT" sz="5600" b="1" dirty="0" smtClean="0">
                <a:latin typeface="+mj-lt"/>
              </a:rPr>
            </a:br>
            <a:r>
              <a:rPr lang="it-IT" sz="5600" b="1" dirty="0" smtClean="0">
                <a:latin typeface="+mj-lt"/>
              </a:rPr>
              <a:t>O Dio dei poveri,</a:t>
            </a:r>
            <a:br>
              <a:rPr lang="it-IT" sz="5600" b="1" dirty="0" smtClean="0">
                <a:latin typeface="+mj-lt"/>
              </a:rPr>
            </a:br>
            <a:r>
              <a:rPr lang="it-IT" sz="5600" b="1" dirty="0" smtClean="0">
                <a:latin typeface="+mj-lt"/>
              </a:rPr>
              <a:t>aiutaci a riscattare gli abbandonati</a:t>
            </a:r>
            <a:br>
              <a:rPr lang="it-IT" sz="5600" b="1" dirty="0" smtClean="0">
                <a:latin typeface="+mj-lt"/>
              </a:rPr>
            </a:br>
            <a:r>
              <a:rPr lang="it-IT" sz="5600" b="1" dirty="0" smtClean="0">
                <a:latin typeface="+mj-lt"/>
              </a:rPr>
              <a:t>e i dimenticati di questa terra</a:t>
            </a:r>
            <a:br>
              <a:rPr lang="it-IT" sz="5600" b="1" dirty="0" smtClean="0">
                <a:latin typeface="+mj-lt"/>
              </a:rPr>
            </a:br>
            <a:r>
              <a:rPr lang="it-IT" sz="5600" b="1" dirty="0" smtClean="0">
                <a:latin typeface="+mj-lt"/>
              </a:rPr>
              <a:t>che tanto valgono ai tuoi occhi.</a:t>
            </a:r>
            <a:br>
              <a:rPr lang="it-IT" sz="5600" b="1" dirty="0" smtClean="0">
                <a:latin typeface="+mj-lt"/>
              </a:rPr>
            </a:br>
            <a:r>
              <a:rPr lang="it-IT" sz="5600" b="1" dirty="0" smtClean="0">
                <a:latin typeface="+mj-lt"/>
              </a:rPr>
              <a:t>Risana la nostra vita,</a:t>
            </a:r>
            <a:br>
              <a:rPr lang="it-IT" sz="5600" b="1" dirty="0" smtClean="0">
                <a:latin typeface="+mj-lt"/>
              </a:rPr>
            </a:br>
            <a:r>
              <a:rPr lang="it-IT" sz="5600" b="1" dirty="0" smtClean="0">
                <a:latin typeface="+mj-lt"/>
              </a:rPr>
              <a:t>affinché proteggiamo il mondo e non lo </a:t>
            </a:r>
            <a:r>
              <a:rPr lang="it-IT" sz="5600" b="1" dirty="0" smtClean="0">
                <a:latin typeface="+mj-lt"/>
              </a:rPr>
              <a:t>deprediamo,</a:t>
            </a:r>
          </a:p>
          <a:p>
            <a:pPr marL="0" indent="0">
              <a:lnSpc>
                <a:spcPct val="170000"/>
              </a:lnSpc>
              <a:buNone/>
            </a:pPr>
            <a:r>
              <a:rPr lang="it-IT" sz="5600" b="1" dirty="0" smtClean="0">
                <a:latin typeface="+mj-lt"/>
              </a:rPr>
              <a:t>affinché </a:t>
            </a:r>
            <a:r>
              <a:rPr lang="it-IT" sz="5600" b="1" dirty="0" smtClean="0">
                <a:latin typeface="+mj-lt"/>
              </a:rPr>
              <a:t>seminiamo bellezza</a:t>
            </a:r>
            <a:br>
              <a:rPr lang="it-IT" sz="5600" b="1" dirty="0" smtClean="0">
                <a:latin typeface="+mj-lt"/>
              </a:rPr>
            </a:br>
            <a:r>
              <a:rPr lang="it-IT" sz="5600" b="1" dirty="0" smtClean="0">
                <a:latin typeface="+mj-lt"/>
              </a:rPr>
              <a:t>e non inquinamento e distruzione</a:t>
            </a:r>
            <a:r>
              <a:rPr lang="it-IT" sz="5600" b="1" dirty="0" smtClean="0">
                <a:latin typeface="+mj-lt"/>
              </a:rPr>
              <a:t>.</a:t>
            </a:r>
            <a:r>
              <a:rPr lang="it-IT" sz="5600" b="1" dirty="0" smtClean="0">
                <a:latin typeface="+mj-lt"/>
              </a:rPr>
              <a:t/>
            </a:r>
            <a:br>
              <a:rPr lang="it-IT" sz="5600" b="1" dirty="0" smtClean="0">
                <a:latin typeface="+mj-lt"/>
              </a:rPr>
            </a:br>
            <a:r>
              <a:rPr lang="it-IT" sz="5600" b="1" dirty="0" smtClean="0">
                <a:latin typeface="+mj-lt"/>
              </a:rPr>
              <a:t>Tocca i cuori</a:t>
            </a:r>
            <a:br>
              <a:rPr lang="it-IT" sz="5600" b="1" dirty="0" smtClean="0">
                <a:latin typeface="+mj-lt"/>
              </a:rPr>
            </a:br>
            <a:r>
              <a:rPr lang="it-IT" sz="5600" b="1" dirty="0" smtClean="0">
                <a:latin typeface="+mj-lt"/>
              </a:rPr>
              <a:t>di quanti cercano solo vantaggi</a:t>
            </a:r>
            <a:br>
              <a:rPr lang="it-IT" sz="5600" b="1" dirty="0" smtClean="0">
                <a:latin typeface="+mj-lt"/>
              </a:rPr>
            </a:br>
            <a:r>
              <a:rPr lang="it-IT" sz="5600" b="1" dirty="0" smtClean="0">
                <a:latin typeface="+mj-lt"/>
              </a:rPr>
              <a:t>a spese dei poveri e della terra.</a:t>
            </a:r>
            <a:br>
              <a:rPr lang="it-IT" sz="5600" b="1" dirty="0" smtClean="0">
                <a:latin typeface="+mj-lt"/>
              </a:rPr>
            </a:br>
            <a:r>
              <a:rPr lang="it-IT" sz="5600" b="1" dirty="0" smtClean="0">
                <a:latin typeface="+mj-lt"/>
              </a:rPr>
              <a:t>Insegnaci a scoprire il valore di ogni cosa,</a:t>
            </a:r>
            <a:br>
              <a:rPr lang="it-IT" sz="5600" b="1" dirty="0" smtClean="0">
                <a:latin typeface="+mj-lt"/>
              </a:rPr>
            </a:br>
            <a:r>
              <a:rPr lang="it-IT" sz="5600" b="1" dirty="0" smtClean="0">
                <a:latin typeface="+mj-lt"/>
              </a:rPr>
              <a:t>a contemplare con stupore,</a:t>
            </a:r>
            <a:br>
              <a:rPr lang="it-IT" sz="5600" b="1" dirty="0" smtClean="0">
                <a:latin typeface="+mj-lt"/>
              </a:rPr>
            </a:br>
            <a:r>
              <a:rPr lang="it-IT" sz="5600" b="1" dirty="0" smtClean="0">
                <a:latin typeface="+mj-lt"/>
              </a:rPr>
              <a:t>a riconoscere che siamo profondamente uniti</a:t>
            </a:r>
            <a:br>
              <a:rPr lang="it-IT" sz="5600" b="1" dirty="0" smtClean="0">
                <a:latin typeface="+mj-lt"/>
              </a:rPr>
            </a:br>
            <a:r>
              <a:rPr lang="it-IT" sz="5600" b="1" dirty="0" smtClean="0">
                <a:latin typeface="+mj-lt"/>
              </a:rPr>
              <a:t>con tutte le creature</a:t>
            </a:r>
            <a:br>
              <a:rPr lang="it-IT" sz="5600" b="1" dirty="0" smtClean="0">
                <a:latin typeface="+mj-lt"/>
              </a:rPr>
            </a:br>
            <a:r>
              <a:rPr lang="it-IT" sz="5600" b="1" dirty="0" smtClean="0">
                <a:latin typeface="+mj-lt"/>
              </a:rPr>
              <a:t>nel nostro cammino verso la tua luce infinita.</a:t>
            </a:r>
            <a:br>
              <a:rPr lang="it-IT" sz="5600" b="1" dirty="0" smtClean="0">
                <a:latin typeface="+mj-lt"/>
              </a:rPr>
            </a:br>
            <a:r>
              <a:rPr lang="it-IT" sz="5600" b="1" dirty="0" smtClean="0">
                <a:latin typeface="+mj-lt"/>
              </a:rPr>
              <a:t>Grazie perché sei con noi tutti i giorni.</a:t>
            </a:r>
            <a:br>
              <a:rPr lang="it-IT" sz="5600" b="1" dirty="0" smtClean="0">
                <a:latin typeface="+mj-lt"/>
              </a:rPr>
            </a:br>
            <a:r>
              <a:rPr lang="it-IT" sz="5600" b="1" dirty="0" smtClean="0">
                <a:latin typeface="+mj-lt"/>
              </a:rPr>
              <a:t>Sostienici, per favore, nella nostra lotta</a:t>
            </a:r>
            <a:br>
              <a:rPr lang="it-IT" sz="5600" b="1" dirty="0" smtClean="0">
                <a:latin typeface="+mj-lt"/>
              </a:rPr>
            </a:br>
            <a:r>
              <a:rPr lang="it-IT" sz="5600" b="1" dirty="0" smtClean="0">
                <a:latin typeface="+mj-lt"/>
              </a:rPr>
              <a:t>per la giustizia, l’amore e la pace.</a:t>
            </a:r>
          </a:p>
          <a:p>
            <a:pPr marL="0" indent="0">
              <a:lnSpc>
                <a:spcPct val="170000"/>
              </a:lnSpc>
              <a:buNone/>
            </a:pPr>
            <a:r>
              <a:rPr lang="it-IT" sz="5600" b="1" dirty="0" smtClean="0">
                <a:latin typeface="+mj-lt"/>
              </a:rPr>
              <a:t/>
            </a:r>
            <a:br>
              <a:rPr lang="it-IT" sz="5600" b="1" dirty="0" smtClean="0">
                <a:latin typeface="+mj-lt"/>
              </a:rPr>
            </a:br>
            <a:r>
              <a:rPr lang="it-IT" sz="5600" b="1" dirty="0" smtClean="0">
                <a:latin typeface="+mj-lt"/>
              </a:rPr>
              <a:t>(Papa Francesco)</a:t>
            </a:r>
          </a:p>
          <a:p>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4499992" y="1600200"/>
            <a:ext cx="4186808" cy="4525963"/>
          </a:xfrm>
        </p:spPr>
        <p:txBody>
          <a:bodyPr>
            <a:normAutofit fontScale="40000" lnSpcReduction="20000"/>
          </a:bodyPr>
          <a:lstStyle/>
          <a:p>
            <a:pPr lvl="0">
              <a:buNone/>
            </a:pPr>
            <a:r>
              <a:rPr lang="it-IT" b="1" dirty="0" smtClean="0"/>
              <a:t>CUSTODIRE IL CREATO/2</a:t>
            </a:r>
            <a:endParaRPr lang="it-IT" dirty="0" smtClean="0"/>
          </a:p>
          <a:p>
            <a:pPr>
              <a:buNone/>
            </a:pPr>
            <a:r>
              <a:rPr lang="it-IT" dirty="0" smtClean="0"/>
              <a:t> </a:t>
            </a:r>
          </a:p>
          <a:p>
            <a:pPr marL="0" indent="0" algn="just">
              <a:buNone/>
            </a:pPr>
            <a:r>
              <a:rPr lang="it-IT" dirty="0" smtClean="0"/>
              <a:t>Rinunciando all’eredità paterna (1206) e vestendo l’abito dell’eremita, Francesco si spoglia del superfluo e vive una vita all’insegna della povertà. Con questa scelta Francesco vuole fare suo l’esempio di Gesù, che non ci chiama tanto ad una povertà materiale, quanto più a uno stile di vita sobrio. </a:t>
            </a:r>
          </a:p>
          <a:p>
            <a:pPr marL="0" indent="0" algn="just">
              <a:buNone/>
            </a:pPr>
            <a:r>
              <a:rPr lang="it-IT" dirty="0" smtClean="0"/>
              <a:t> </a:t>
            </a:r>
          </a:p>
          <a:p>
            <a:pPr marL="0" indent="0" algn="just">
              <a:buNone/>
            </a:pPr>
            <a:r>
              <a:rPr lang="it-IT" b="1" i="1" dirty="0" smtClean="0"/>
              <a:t>Nessuno fu tanto avido di oro, quanto lui di povertà</a:t>
            </a:r>
            <a:r>
              <a:rPr lang="it-IT" i="1" dirty="0" smtClean="0"/>
              <a:t>, né alcuno più preoccupato di custodire un tesoro, quanto lui la gemma evangelica. [</a:t>
            </a:r>
            <a:r>
              <a:rPr lang="it-IT" i="1" dirty="0" err="1" smtClean="0"/>
              <a:t>Ff</a:t>
            </a:r>
            <a:r>
              <a:rPr lang="it-IT" i="1" dirty="0" smtClean="0"/>
              <a:t> 641]</a:t>
            </a:r>
          </a:p>
          <a:p>
            <a:pPr marL="0" indent="0" algn="just">
              <a:buNone/>
            </a:pPr>
            <a:r>
              <a:rPr lang="it-IT" b="1" i="1" dirty="0" smtClean="0"/>
              <a:t>La sobrietà, vissuta con libertà e consapevolezza, è liberante</a:t>
            </a:r>
            <a:r>
              <a:rPr lang="it-IT" i="1" dirty="0" smtClean="0"/>
              <a:t>. Non è meno vita, non è bassa intensità, ma tutto il contrario. Infatti quelli che gustano di più e vivono meglio ogni momento sono coloro che smettono di beccare qua e là, cercando sempre quello che non hanno[…]. In questo modo riescono a ridurre i bisogni insoddisfatti e diminuiscono la stanchezza e l’ansia. </a:t>
            </a:r>
            <a:r>
              <a:rPr lang="it-IT" b="1" i="1" dirty="0" smtClean="0"/>
              <a:t>La felicità richiede di saper limitare alcune necessità che ci stordiscono</a:t>
            </a:r>
            <a:r>
              <a:rPr lang="it-IT" i="1" dirty="0" smtClean="0"/>
              <a:t>, restando così disponibili per le molteplici possibilità che offre la vita [</a:t>
            </a:r>
            <a:r>
              <a:rPr lang="it-IT" i="1" dirty="0" err="1" smtClean="0"/>
              <a:t>Ls</a:t>
            </a:r>
            <a:r>
              <a:rPr lang="it-IT" i="1" dirty="0" smtClean="0"/>
              <a:t> 223]</a:t>
            </a:r>
          </a:p>
          <a:p>
            <a:pPr>
              <a:buNone/>
            </a:pPr>
            <a:endParaRPr lang="it-IT" i="1" dirty="0" smtClean="0"/>
          </a:p>
          <a:p>
            <a:pPr>
              <a:buNone/>
            </a:pPr>
            <a:r>
              <a:rPr lang="it-IT" i="1" dirty="0" smtClean="0">
                <a:solidFill>
                  <a:srgbClr val="0070C0"/>
                </a:solidFill>
              </a:rPr>
              <a:t>Mt 19, 16-30: Giovane ricco e discorso sulla ricchezza</a:t>
            </a:r>
          </a:p>
          <a:p>
            <a:pPr>
              <a:buNone/>
            </a:pPr>
            <a:endParaRPr lang="it-IT" dirty="0"/>
          </a:p>
        </p:txBody>
      </p:sp>
      <p:pic>
        <p:nvPicPr>
          <p:cNvPr id="6" name="Immagine 5" descr="Giorno-3.png"/>
          <p:cNvPicPr>
            <a:picLocks noChangeAspect="1"/>
          </p:cNvPicPr>
          <p:nvPr/>
        </p:nvPicPr>
        <p:blipFill>
          <a:blip r:embed="rId2" cstate="print"/>
          <a:stretch>
            <a:fillRect/>
          </a:stretch>
        </p:blipFill>
        <p:spPr>
          <a:xfrm>
            <a:off x="467544" y="1484784"/>
            <a:ext cx="3527995" cy="501317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4427984" y="1600200"/>
            <a:ext cx="4258816" cy="4525963"/>
          </a:xfrm>
        </p:spPr>
        <p:txBody>
          <a:bodyPr>
            <a:normAutofit fontScale="40000" lnSpcReduction="20000"/>
          </a:bodyPr>
          <a:lstStyle/>
          <a:p>
            <a:pPr lvl="0">
              <a:buNone/>
            </a:pPr>
            <a:r>
              <a:rPr lang="it-IT" b="1" dirty="0" smtClean="0"/>
              <a:t>CUSTODIRE GLI ALTRI/1</a:t>
            </a:r>
            <a:endParaRPr lang="it-IT" dirty="0" smtClean="0"/>
          </a:p>
          <a:p>
            <a:pPr marL="0" indent="0" algn="just">
              <a:buNone/>
            </a:pPr>
            <a:r>
              <a:rPr lang="it-IT" dirty="0" smtClean="0"/>
              <a:t>Superata l’iniziale riluttanza rispetto alle idee di Francesco sulla povertà e sulla semplicità, a lui si affiancano i primi compagni, attirati dal suo stile di vita (1208). Tra questi Bernardo che, mettendo in pratica le parole del Vangelo, vende tutti i suoi beni, distribuisce il ricavato ai poveri e veste il saio. </a:t>
            </a:r>
          </a:p>
          <a:p>
            <a:pPr marL="0" indent="0" algn="just">
              <a:buNone/>
            </a:pPr>
            <a:r>
              <a:rPr lang="it-IT" dirty="0" smtClean="0"/>
              <a:t> </a:t>
            </a:r>
          </a:p>
          <a:p>
            <a:pPr marL="0" indent="0" algn="just">
              <a:buNone/>
            </a:pPr>
            <a:r>
              <a:rPr lang="it-IT" i="1" dirty="0" smtClean="0"/>
              <a:t>La conversione di Bernardo a Dio servì di modello per tutti quelli che vennero dopo di lui: dovevano vendere i loro beni e distribuire il ricavato ai poveri. La venuta e la conversione di un uomo così pio riempirono Francesco di una gioia straordinaria:</a:t>
            </a:r>
            <a:r>
              <a:rPr lang="it-IT" b="1" i="1" dirty="0" smtClean="0"/>
              <a:t> gli parve che il Signore avesse cura di lui, donandogli il compagno di cui ognuno ha bisogno e un amico fedele</a:t>
            </a:r>
            <a:r>
              <a:rPr lang="it-IT" i="1" dirty="0" smtClean="0"/>
              <a:t>. [</a:t>
            </a:r>
            <a:r>
              <a:rPr lang="it-IT" i="1" dirty="0" err="1" smtClean="0"/>
              <a:t>Ff</a:t>
            </a:r>
            <a:r>
              <a:rPr lang="it-IT" i="1" dirty="0" smtClean="0"/>
              <a:t> 361] </a:t>
            </a:r>
          </a:p>
          <a:p>
            <a:pPr marL="0" indent="0" algn="just">
              <a:buNone/>
            </a:pPr>
            <a:r>
              <a:rPr lang="it-IT" i="1" dirty="0" smtClean="0"/>
              <a:t> </a:t>
            </a:r>
          </a:p>
          <a:p>
            <a:pPr marL="0" indent="0" algn="just">
              <a:buNone/>
            </a:pPr>
            <a:r>
              <a:rPr lang="it-IT" i="1" dirty="0" smtClean="0"/>
              <a:t>[…] </a:t>
            </a:r>
            <a:r>
              <a:rPr lang="it-IT" b="1" i="1" dirty="0" smtClean="0"/>
              <a:t>la persona umana tanto più cresce, matura e si santifica quanto più entra in relazione</a:t>
            </a:r>
            <a:r>
              <a:rPr lang="it-IT" i="1" dirty="0" smtClean="0"/>
              <a:t>, quando esce da sé stessa per vivere in comunione con Dio, con gli altri e con tutte le creature. Così assume nella propria esistenza quel dinamismo trinitario che Dio ha impresso in lei fin dalla sua creazione [</a:t>
            </a:r>
            <a:r>
              <a:rPr lang="it-IT" i="1" dirty="0" err="1" smtClean="0"/>
              <a:t>Ls</a:t>
            </a:r>
            <a:r>
              <a:rPr lang="it-IT" i="1" dirty="0" smtClean="0"/>
              <a:t> 240]</a:t>
            </a:r>
          </a:p>
          <a:p>
            <a:pPr>
              <a:buNone/>
            </a:pPr>
            <a:r>
              <a:rPr lang="it-IT" i="1" dirty="0" smtClean="0"/>
              <a:t> </a:t>
            </a:r>
          </a:p>
          <a:p>
            <a:pPr>
              <a:buNone/>
            </a:pPr>
            <a:r>
              <a:rPr lang="it-IT" i="1" dirty="0" smtClean="0">
                <a:solidFill>
                  <a:srgbClr val="0070C0"/>
                </a:solidFill>
              </a:rPr>
              <a:t>Mt 4, 18-22: Chiamata dei discepoli</a:t>
            </a:r>
          </a:p>
          <a:p>
            <a:endParaRPr lang="it-IT" dirty="0"/>
          </a:p>
        </p:txBody>
      </p:sp>
      <p:pic>
        <p:nvPicPr>
          <p:cNvPr id="5" name="Immagine 4" descr="Giorno-4.png"/>
          <p:cNvPicPr>
            <a:picLocks noChangeAspect="1"/>
          </p:cNvPicPr>
          <p:nvPr/>
        </p:nvPicPr>
        <p:blipFill>
          <a:blip r:embed="rId2" cstate="print"/>
          <a:stretch>
            <a:fillRect/>
          </a:stretch>
        </p:blipFill>
        <p:spPr>
          <a:xfrm>
            <a:off x="467544" y="1340768"/>
            <a:ext cx="3640038" cy="515719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4139952" y="1268760"/>
            <a:ext cx="4546848" cy="5400600"/>
          </a:xfrm>
        </p:spPr>
        <p:txBody>
          <a:bodyPr>
            <a:normAutofit fontScale="25000" lnSpcReduction="20000"/>
          </a:bodyPr>
          <a:lstStyle/>
          <a:p>
            <a:pPr lvl="0">
              <a:buNone/>
            </a:pPr>
            <a:r>
              <a:rPr lang="it-IT" sz="6400" b="1" dirty="0" smtClean="0"/>
              <a:t>CUSTODIRE GLI ALTRI/2</a:t>
            </a:r>
            <a:endParaRPr lang="it-IT" sz="6400" dirty="0" smtClean="0"/>
          </a:p>
          <a:p>
            <a:pPr marL="0" indent="0" algn="just">
              <a:buNone/>
            </a:pPr>
            <a:r>
              <a:rPr lang="it-IT" sz="6400" dirty="0" smtClean="0"/>
              <a:t>Dopo aver lasciato tutto per seguire il Signore, Francesco comprende che la perfetta letizia è avere un animo buono e usare il cuore come criterio di discernimento per amare e perdonare le offese ricevute. </a:t>
            </a:r>
          </a:p>
          <a:p>
            <a:pPr marL="0" indent="0" algn="just">
              <a:buNone/>
            </a:pPr>
            <a:r>
              <a:rPr lang="it-IT" sz="6400" dirty="0" smtClean="0"/>
              <a:t> </a:t>
            </a:r>
          </a:p>
          <a:p>
            <a:pPr marL="0" indent="0" algn="just">
              <a:buNone/>
            </a:pPr>
            <a:r>
              <a:rPr lang="it-IT" sz="6400" i="1" dirty="0" smtClean="0"/>
              <a:t>Al termine di un dialogo con frate Leone in cui Francesco ipotizza di essere ingiustamente maltrattato e respinto da tutti, dice: </a:t>
            </a:r>
            <a:endParaRPr lang="it-IT" sz="6400" dirty="0" smtClean="0"/>
          </a:p>
          <a:p>
            <a:pPr marL="0" indent="0" algn="just">
              <a:buNone/>
            </a:pPr>
            <a:r>
              <a:rPr lang="it-IT" sz="6400" dirty="0" smtClean="0"/>
              <a:t>«Ebbene, </a:t>
            </a:r>
            <a:r>
              <a:rPr lang="it-IT" sz="6400" b="1" dirty="0" smtClean="0"/>
              <a:t>se io avrò avuto pazienza e non mi sarò conturbato, io ti dico che qui è la vera letizia</a:t>
            </a:r>
            <a:r>
              <a:rPr lang="it-IT" sz="6400" dirty="0" smtClean="0"/>
              <a:t> e qui è la vera virtù e la salvezza dell'anima». [</a:t>
            </a:r>
            <a:r>
              <a:rPr lang="it-IT" sz="6400" dirty="0" err="1" smtClean="0"/>
              <a:t>Ff</a:t>
            </a:r>
            <a:r>
              <a:rPr lang="it-IT" sz="6400" dirty="0" smtClean="0"/>
              <a:t> 278]</a:t>
            </a:r>
          </a:p>
          <a:p>
            <a:pPr marL="0" indent="0" algn="just">
              <a:buNone/>
            </a:pPr>
            <a:r>
              <a:rPr lang="it-IT" sz="6400" i="1" dirty="0" smtClean="0"/>
              <a:t>Inoltre, facendo crescere le capacità peculiari che Dio ha dato a ciascun credente, la conversione ecologica lo conduce a sviluppare la sua creatività e il suo entusiasmo, al fine di risolvere i drammi del mondo, offrendosi a Dio «come sacrificio vivente, santo e gradito» (</a:t>
            </a:r>
            <a:r>
              <a:rPr lang="it-IT" sz="6400" i="1" dirty="0" err="1" smtClean="0"/>
              <a:t>Rm</a:t>
            </a:r>
            <a:r>
              <a:rPr lang="it-IT" sz="6400" i="1" dirty="0" smtClean="0"/>
              <a:t> 12,1). Non interpreta la propria superiorità come motivo di gloria personale o di dominio irresponsabile, ma come una diversa capacità che a sua volta gli impone una grave </a:t>
            </a:r>
            <a:r>
              <a:rPr lang="it-IT" sz="6400" b="1" i="1" dirty="0" smtClean="0"/>
              <a:t>responsabilità che deriva dalla sua fede</a:t>
            </a:r>
            <a:r>
              <a:rPr lang="it-IT" sz="6400" i="1" dirty="0" smtClean="0"/>
              <a:t>. [</a:t>
            </a:r>
            <a:r>
              <a:rPr lang="it-IT" sz="6400" i="1" dirty="0" err="1" smtClean="0"/>
              <a:t>Ls</a:t>
            </a:r>
            <a:r>
              <a:rPr lang="it-IT" sz="6400" i="1" dirty="0" smtClean="0"/>
              <a:t> 220]. </a:t>
            </a:r>
          </a:p>
          <a:p>
            <a:pPr>
              <a:buNone/>
            </a:pPr>
            <a:endParaRPr lang="it-IT" sz="6400" i="1" dirty="0" smtClean="0"/>
          </a:p>
          <a:p>
            <a:pPr>
              <a:buNone/>
            </a:pPr>
            <a:r>
              <a:rPr lang="it-IT" sz="6400" i="1" dirty="0" smtClean="0">
                <a:solidFill>
                  <a:srgbClr val="0070C0"/>
                </a:solidFill>
              </a:rPr>
              <a:t>Mt 5, 43-48: Amore al nemico e appello alla perfezione</a:t>
            </a:r>
          </a:p>
          <a:p>
            <a:endParaRPr lang="it-IT" dirty="0"/>
          </a:p>
        </p:txBody>
      </p:sp>
      <p:pic>
        <p:nvPicPr>
          <p:cNvPr id="5" name="Immagine 4" descr="Giorno-5.jpg"/>
          <p:cNvPicPr>
            <a:picLocks noChangeAspect="1"/>
          </p:cNvPicPr>
          <p:nvPr/>
        </p:nvPicPr>
        <p:blipFill>
          <a:blip r:embed="rId2" cstate="print"/>
          <a:stretch>
            <a:fillRect/>
          </a:stretch>
        </p:blipFill>
        <p:spPr>
          <a:xfrm>
            <a:off x="251520" y="1268760"/>
            <a:ext cx="3600400" cy="509282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3923928" y="1313384"/>
            <a:ext cx="5040560" cy="5355976"/>
          </a:xfrm>
        </p:spPr>
        <p:txBody>
          <a:bodyPr>
            <a:normAutofit fontScale="25000" lnSpcReduction="20000"/>
          </a:bodyPr>
          <a:lstStyle/>
          <a:p>
            <a:pPr lvl="0">
              <a:buNone/>
            </a:pPr>
            <a:r>
              <a:rPr lang="it-IT" sz="5600" b="1" dirty="0" smtClean="0"/>
              <a:t>CUSTODIRE GLI ALTRI/3</a:t>
            </a:r>
            <a:endParaRPr lang="it-IT" sz="5600" dirty="0" smtClean="0"/>
          </a:p>
          <a:p>
            <a:pPr>
              <a:buNone/>
            </a:pPr>
            <a:r>
              <a:rPr lang="it-IT" sz="3700" b="1" dirty="0" smtClean="0"/>
              <a:t> </a:t>
            </a:r>
            <a:endParaRPr lang="it-IT" sz="3700" dirty="0" smtClean="0"/>
          </a:p>
          <a:p>
            <a:pPr marL="0" indent="0" algn="just">
              <a:buNone/>
            </a:pPr>
            <a:r>
              <a:rPr lang="it-IT" sz="5600" dirty="0" smtClean="0"/>
              <a:t>Spinto dal desiderio di </a:t>
            </a:r>
            <a:r>
              <a:rPr lang="it-IT" sz="5600" b="1" dirty="0" smtClean="0"/>
              <a:t>testimoniare Cristo nei paesi musulmani</a:t>
            </a:r>
            <a:r>
              <a:rPr lang="it-IT" sz="5600" dirty="0" smtClean="0"/>
              <a:t>, Francesco tenta più volte di recarvisi. Ci riesce nel 1219, in Egitto, dove, durante una tregua nei combattimenti della quinta crociata, viene ricevuto e protetto in persona dal </a:t>
            </a:r>
            <a:r>
              <a:rPr lang="it-IT" sz="5600" b="1" dirty="0" smtClean="0"/>
              <a:t>Sultano: </a:t>
            </a:r>
            <a:r>
              <a:rPr lang="it-IT" sz="5600" dirty="0" smtClean="0"/>
              <a:t>l’incontro tra Francesco e il Sultano rappresenta l’incontro tra due mondi differenti che non entrano in conflitto, ma nel dialogo si arricchiscono. </a:t>
            </a:r>
          </a:p>
          <a:p>
            <a:pPr marL="0" indent="0" algn="just">
              <a:buNone/>
            </a:pPr>
            <a:endParaRPr lang="it-IT" sz="5600" dirty="0" smtClean="0"/>
          </a:p>
          <a:p>
            <a:pPr marL="0" indent="0" algn="just">
              <a:buNone/>
            </a:pPr>
            <a:r>
              <a:rPr lang="it-IT" sz="5600" dirty="0" smtClean="0"/>
              <a:t>E predicò al </a:t>
            </a:r>
            <a:r>
              <a:rPr lang="it-IT" sz="5600" dirty="0" err="1" smtClean="0"/>
              <a:t>Soldano</a:t>
            </a:r>
            <a:r>
              <a:rPr lang="it-IT" sz="5600" dirty="0" smtClean="0"/>
              <a:t> il Dio uno e trino e il Salvatore di tutti, Gesù Cristo, con tanto coraggio, con tanta forza e tanto fervore di spirito, da far vedere luminosamente che si stava realizzando con piena verità la promessa del Vangelo: </a:t>
            </a:r>
            <a:r>
              <a:rPr lang="it-IT" sz="5600" b="1" dirty="0" smtClean="0"/>
              <a:t>Io vi darò un linguaggio e una sapienza a cui nessuno dei vostri avversari potrà resistere o contraddire</a:t>
            </a:r>
            <a:r>
              <a:rPr lang="it-IT" sz="5600" dirty="0" smtClean="0"/>
              <a:t>. Anche il </a:t>
            </a:r>
            <a:r>
              <a:rPr lang="it-IT" sz="5600" dirty="0" err="1" smtClean="0"/>
              <a:t>Soldano</a:t>
            </a:r>
            <a:r>
              <a:rPr lang="it-IT" sz="5600" dirty="0" smtClean="0"/>
              <a:t>, infatti, vedendo l'ammirevole fervore di spirito e la virtù dell'uomo di Dio, lo ascoltò volentieri e lo pregava vivamente di restare presso di lui. [</a:t>
            </a:r>
            <a:r>
              <a:rPr lang="it-IT" sz="5600" dirty="0" err="1" smtClean="0"/>
              <a:t>Ff</a:t>
            </a:r>
            <a:r>
              <a:rPr lang="it-IT" sz="5600" dirty="0" smtClean="0"/>
              <a:t> 1173-1174]</a:t>
            </a:r>
          </a:p>
          <a:p>
            <a:pPr marL="0" indent="0" algn="just">
              <a:buNone/>
            </a:pPr>
            <a:endParaRPr lang="it-IT" sz="5600" dirty="0" smtClean="0"/>
          </a:p>
          <a:p>
            <a:pPr marL="0" indent="0" algn="just">
              <a:spcBef>
                <a:spcPts val="0"/>
              </a:spcBef>
              <a:buNone/>
            </a:pPr>
            <a:r>
              <a:rPr lang="it-IT" sz="5600" i="1" dirty="0" smtClean="0"/>
              <a:t>Stiamo parlando di un atteggiamento del cuore, che vive tutto con serena attenzione, che sa </a:t>
            </a:r>
            <a:r>
              <a:rPr lang="it-IT" sz="5600" b="1" i="1" dirty="0" smtClean="0"/>
              <a:t>rimanere pienamente presente davanti a qualcuno</a:t>
            </a:r>
            <a:r>
              <a:rPr lang="it-IT" sz="5600" i="1" dirty="0" smtClean="0"/>
              <a:t> […]. Lui [Gesù] sì che sapeva stare pienamente presente davanti ad ogni essere umano e davanti ad ogni creatura, e così ci ha mostrato una via per superare l’ansietà malata che ci rende superficiali, aggressivi e consumisti sfrenati. [</a:t>
            </a:r>
            <a:r>
              <a:rPr lang="it-IT" sz="5600" i="1" dirty="0" err="1" smtClean="0"/>
              <a:t>Ls</a:t>
            </a:r>
            <a:r>
              <a:rPr lang="it-IT" sz="5600" i="1" dirty="0" smtClean="0"/>
              <a:t> 226]</a:t>
            </a:r>
          </a:p>
          <a:p>
            <a:pPr>
              <a:buNone/>
            </a:pPr>
            <a:endParaRPr lang="it-IT" sz="3700" i="1" dirty="0" smtClean="0"/>
          </a:p>
          <a:p>
            <a:pPr>
              <a:buNone/>
            </a:pPr>
            <a:r>
              <a:rPr lang="it-IT" sz="5600" i="1" dirty="0" smtClean="0">
                <a:solidFill>
                  <a:srgbClr val="0070C0"/>
                </a:solidFill>
              </a:rPr>
              <a:t>Mt 7, 7-12: La regola d’oro</a:t>
            </a:r>
          </a:p>
          <a:p>
            <a:endParaRPr lang="it-IT" dirty="0">
              <a:solidFill>
                <a:srgbClr val="0070C0"/>
              </a:solidFill>
            </a:endParaRPr>
          </a:p>
        </p:txBody>
      </p:sp>
      <p:pic>
        <p:nvPicPr>
          <p:cNvPr id="6" name="Immagine 5" descr="Giorno-6.jpg"/>
          <p:cNvPicPr>
            <a:picLocks noChangeAspect="1"/>
          </p:cNvPicPr>
          <p:nvPr/>
        </p:nvPicPr>
        <p:blipFill>
          <a:blip r:embed="rId2" cstate="print"/>
          <a:stretch>
            <a:fillRect/>
          </a:stretch>
        </p:blipFill>
        <p:spPr>
          <a:xfrm>
            <a:off x="251520" y="1556792"/>
            <a:ext cx="3544092" cy="50131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3923928" y="1412776"/>
            <a:ext cx="4762872" cy="5040560"/>
          </a:xfrm>
        </p:spPr>
        <p:txBody>
          <a:bodyPr>
            <a:normAutofit fontScale="47500" lnSpcReduction="20000"/>
          </a:bodyPr>
          <a:lstStyle/>
          <a:p>
            <a:pPr lvl="0">
              <a:buNone/>
            </a:pPr>
            <a:r>
              <a:rPr lang="it-IT" b="1" dirty="0" smtClean="0"/>
              <a:t>CUSTODIRE LA FEDE</a:t>
            </a:r>
            <a:endParaRPr lang="it-IT" dirty="0" smtClean="0"/>
          </a:p>
          <a:p>
            <a:pPr marL="0" indent="0" algn="just">
              <a:buNone/>
            </a:pPr>
            <a:r>
              <a:rPr lang="it-IT" dirty="0" smtClean="0"/>
              <a:t>Nel 1224, a La </a:t>
            </a:r>
            <a:r>
              <a:rPr lang="it-IT" dirty="0" err="1" smtClean="0"/>
              <a:t>Verna</a:t>
            </a:r>
            <a:r>
              <a:rPr lang="it-IT" dirty="0" smtClean="0"/>
              <a:t>, quasi al termine della sua esistenza, Francesco contempla la Passione del Signore nella visione di un Serafino crocifisso, dopo la quale riceve in dono le stimmate. Esse rappresentano la manifestazione più alta del cammino compiuto da Francesco per diventare immagine di Gesù.  </a:t>
            </a:r>
          </a:p>
          <a:p>
            <a:pPr marL="0" indent="0" algn="just">
              <a:buNone/>
            </a:pPr>
            <a:r>
              <a:rPr lang="it-IT" dirty="0" smtClean="0"/>
              <a:t> </a:t>
            </a:r>
          </a:p>
          <a:p>
            <a:pPr marL="0" indent="0" algn="just">
              <a:buNone/>
            </a:pPr>
            <a:r>
              <a:rPr lang="it-IT" i="1" dirty="0" smtClean="0"/>
              <a:t>Questo fedelissimo discepolo del Signore, pur vedendosi ornato con tali meravigliosi segni, quasi perle preziosissime del Cielo e coperto di gloria e onore più d'ogni altro uomo, non se ne gonfiò mai in cuor suo, né mai cercò di vantarsene con alcuno per desiderio di gloria vana, al contrario, </a:t>
            </a:r>
            <a:r>
              <a:rPr lang="it-IT" b="1" i="1" dirty="0" smtClean="0"/>
              <a:t>temendo sempre che la stima degli uomini gli potesse rubare la grazia divina</a:t>
            </a:r>
            <a:r>
              <a:rPr lang="it-IT" i="1" dirty="0" smtClean="0"/>
              <a:t>, si industriava il più possibile di tenerla celata agli occhi di tutti. [</a:t>
            </a:r>
            <a:r>
              <a:rPr lang="it-IT" i="1" dirty="0" err="1" smtClean="0"/>
              <a:t>Ff</a:t>
            </a:r>
            <a:r>
              <a:rPr lang="it-IT" i="1" dirty="0" smtClean="0"/>
              <a:t> 486]</a:t>
            </a:r>
          </a:p>
          <a:p>
            <a:pPr marL="0" indent="0" algn="just">
              <a:buNone/>
            </a:pPr>
            <a:r>
              <a:rPr lang="it-IT" i="1" dirty="0" smtClean="0"/>
              <a:t>Dopo questa prolungata riflessione, gioiosa e drammatica insieme, propongo due preghiere, una che possiamo condividere tutti quanti crediamo in un Dio creatore onnipotente, e un’altra affinché </a:t>
            </a:r>
            <a:r>
              <a:rPr lang="it-IT" b="1" i="1" dirty="0" smtClean="0"/>
              <a:t>noi cristiani sappiamo assumere gli impegni verso il creato che il Vangelo di Gesù ci propone</a:t>
            </a:r>
            <a:r>
              <a:rPr lang="it-IT" i="1" dirty="0" smtClean="0"/>
              <a:t>. [</a:t>
            </a:r>
            <a:r>
              <a:rPr lang="it-IT" i="1" dirty="0" err="1" smtClean="0"/>
              <a:t>Ls</a:t>
            </a:r>
            <a:r>
              <a:rPr lang="it-IT" i="1" dirty="0" smtClean="0"/>
              <a:t> 246]</a:t>
            </a:r>
          </a:p>
          <a:p>
            <a:pPr>
              <a:buNone/>
            </a:pPr>
            <a:endParaRPr lang="it-IT" i="1" dirty="0" smtClean="0"/>
          </a:p>
          <a:p>
            <a:pPr>
              <a:buNone/>
            </a:pPr>
            <a:r>
              <a:rPr lang="it-IT" i="1" dirty="0" smtClean="0">
                <a:solidFill>
                  <a:srgbClr val="0070C0"/>
                </a:solidFill>
              </a:rPr>
              <a:t>Mt 16, 24-25: Condizioni per il discepolato</a:t>
            </a:r>
          </a:p>
          <a:p>
            <a:endParaRPr lang="it-IT" dirty="0"/>
          </a:p>
        </p:txBody>
      </p:sp>
      <p:pic>
        <p:nvPicPr>
          <p:cNvPr id="5" name="Immagine 4" descr="Giorno-7.jpg"/>
          <p:cNvPicPr>
            <a:picLocks noChangeAspect="1"/>
          </p:cNvPicPr>
          <p:nvPr/>
        </p:nvPicPr>
        <p:blipFill>
          <a:blip r:embed="rId2" cstate="print"/>
          <a:stretch>
            <a:fillRect/>
          </a:stretch>
        </p:blipFill>
        <p:spPr>
          <a:xfrm>
            <a:off x="323528" y="1412776"/>
            <a:ext cx="3493186" cy="49411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4499992" y="1268760"/>
            <a:ext cx="4186808" cy="5589240"/>
          </a:xfrm>
        </p:spPr>
        <p:txBody>
          <a:bodyPr>
            <a:noAutofit/>
          </a:bodyPr>
          <a:lstStyle/>
          <a:p>
            <a:pPr lvl="0">
              <a:buNone/>
            </a:pPr>
            <a:r>
              <a:rPr lang="it-IT" sz="1400" b="1" dirty="0" smtClean="0"/>
              <a:t>MISSIONE</a:t>
            </a:r>
            <a:endParaRPr lang="it-IT" sz="1400" dirty="0" smtClean="0"/>
          </a:p>
          <a:p>
            <a:pPr marL="0" indent="0" algn="just">
              <a:buNone/>
            </a:pPr>
            <a:r>
              <a:rPr lang="it-IT" sz="1400" dirty="0" smtClean="0"/>
              <a:t>Francesco, poco prima di morire, nel 1226 lascia al mondo il “Testamento di Siena” nel quale manifesta le proprie volontà in tre esortazioni, che anche noi e i ragazzi possiamo fare nostre e testimoniare:  </a:t>
            </a:r>
          </a:p>
          <a:p>
            <a:pPr marL="0" indent="0" algn="just">
              <a:buNone/>
            </a:pPr>
            <a:r>
              <a:rPr lang="it-IT" sz="1400" dirty="0" smtClean="0"/>
              <a:t>«Cioè: in segno di ricordo della mia benedizione e del mio testamento, sempre </a:t>
            </a:r>
            <a:r>
              <a:rPr lang="it-IT" sz="1400" b="1" dirty="0" smtClean="0"/>
              <a:t>si amino tra loro</a:t>
            </a:r>
            <a:r>
              <a:rPr lang="it-IT" sz="1400" dirty="0" smtClean="0"/>
              <a:t>, </a:t>
            </a:r>
          </a:p>
          <a:p>
            <a:pPr marL="0" indent="0" algn="just">
              <a:buNone/>
            </a:pPr>
            <a:r>
              <a:rPr lang="it-IT" sz="1400" dirty="0" smtClean="0"/>
              <a:t>sempre amino ed </a:t>
            </a:r>
            <a:r>
              <a:rPr lang="it-IT" sz="1400" b="1" dirty="0" smtClean="0"/>
              <a:t>osservino la nostra signora la santa povertà</a:t>
            </a:r>
            <a:r>
              <a:rPr lang="it-IT" sz="1400" dirty="0" smtClean="0"/>
              <a:t>, </a:t>
            </a:r>
          </a:p>
          <a:p>
            <a:pPr marL="0" indent="0" algn="just">
              <a:buNone/>
            </a:pPr>
            <a:r>
              <a:rPr lang="it-IT" sz="1400" dirty="0" smtClean="0"/>
              <a:t>e sempre siano </a:t>
            </a:r>
            <a:r>
              <a:rPr lang="it-IT" sz="1400" b="1" dirty="0" smtClean="0"/>
              <a:t>fedeli e sottomessi</a:t>
            </a:r>
            <a:r>
              <a:rPr lang="it-IT" sz="1400" dirty="0" smtClean="0"/>
              <a:t> ai prelati e a tutti i chierici della santa madre Chiesa» [</a:t>
            </a:r>
            <a:r>
              <a:rPr lang="it-IT" sz="1400" dirty="0" err="1" smtClean="0"/>
              <a:t>Ff</a:t>
            </a:r>
            <a:r>
              <a:rPr lang="it-IT" sz="1400" dirty="0" smtClean="0"/>
              <a:t> 133-134-135].</a:t>
            </a:r>
          </a:p>
          <a:p>
            <a:pPr marL="0" indent="0" algn="just">
              <a:buNone/>
            </a:pPr>
            <a:r>
              <a:rPr lang="it-IT" sz="1400" dirty="0" smtClean="0"/>
              <a:t> </a:t>
            </a:r>
          </a:p>
          <a:p>
            <a:pPr marL="0" indent="0" algn="just">
              <a:buNone/>
            </a:pPr>
            <a:r>
              <a:rPr lang="it-IT" sz="1400" i="1" dirty="0" smtClean="0"/>
              <a:t>Non tutti sono chiamati a lavorare in maniera diretta nella politica, ma in seno alla società fiorisce una innumerevole </a:t>
            </a:r>
            <a:r>
              <a:rPr lang="it-IT" sz="1400" b="1" i="1" dirty="0" smtClean="0"/>
              <a:t>varietà di associazioni che intervengono a favore del bene comune</a:t>
            </a:r>
            <a:r>
              <a:rPr lang="it-IT" sz="1400" i="1" dirty="0" smtClean="0"/>
              <a:t>, difendendo l’ambiente naturale e urbano. […] Intorno a loro si sviluppano o si recuperano legami e sorge un nuovo tessuto sociale locale. Così una comunità si libera dall’indifferenza consumistica. […] </a:t>
            </a:r>
            <a:r>
              <a:rPr lang="it-IT" sz="1400" b="1" i="1" dirty="0" smtClean="0"/>
              <a:t>Queste azioni comunitarie, quando esprimono un amore che si dona, possono trasformarsi in intense esperienze spirituali</a:t>
            </a:r>
            <a:r>
              <a:rPr lang="it-IT" sz="1400" i="1" dirty="0" smtClean="0"/>
              <a:t>. [</a:t>
            </a:r>
            <a:r>
              <a:rPr lang="it-IT" sz="1400" i="1" dirty="0" err="1" smtClean="0"/>
              <a:t>Ls</a:t>
            </a:r>
            <a:r>
              <a:rPr lang="it-IT" sz="1400" i="1" dirty="0" smtClean="0"/>
              <a:t> 232]</a:t>
            </a:r>
          </a:p>
          <a:p>
            <a:pPr marL="0" indent="0" algn="just">
              <a:buNone/>
            </a:pPr>
            <a:r>
              <a:rPr lang="it-IT" sz="1400" i="1" dirty="0" smtClean="0"/>
              <a:t> </a:t>
            </a:r>
          </a:p>
          <a:p>
            <a:pPr>
              <a:buNone/>
            </a:pPr>
            <a:r>
              <a:rPr lang="it-IT" sz="1400" i="1" dirty="0" smtClean="0">
                <a:solidFill>
                  <a:srgbClr val="0070C0"/>
                </a:solidFill>
              </a:rPr>
              <a:t>Mt 20, 25-28: Regnare è servire. </a:t>
            </a:r>
          </a:p>
          <a:p>
            <a:endParaRPr lang="it-IT" sz="1400" dirty="0"/>
          </a:p>
        </p:txBody>
      </p:sp>
      <p:pic>
        <p:nvPicPr>
          <p:cNvPr id="5" name="Immagine 4" descr="Giorno-8.jpg"/>
          <p:cNvPicPr>
            <a:picLocks noChangeAspect="1"/>
          </p:cNvPicPr>
          <p:nvPr/>
        </p:nvPicPr>
        <p:blipFill>
          <a:blip r:embed="rId2" cstate="print"/>
          <a:stretch>
            <a:fillRect/>
          </a:stretch>
        </p:blipFill>
        <p:spPr>
          <a:xfrm>
            <a:off x="539552" y="1268760"/>
            <a:ext cx="3747718" cy="530120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Regola di vita</a:t>
            </a:r>
            <a:endParaRPr lang="it-IT" dirty="0"/>
          </a:p>
        </p:txBody>
      </p:sp>
      <p:sp>
        <p:nvSpPr>
          <p:cNvPr id="3" name="Segnaposto contenuto 2"/>
          <p:cNvSpPr>
            <a:spLocks noGrp="1"/>
          </p:cNvSpPr>
          <p:nvPr>
            <p:ph idx="1"/>
          </p:nvPr>
        </p:nvSpPr>
        <p:spPr>
          <a:xfrm>
            <a:off x="395536" y="1196752"/>
            <a:ext cx="8229600" cy="5400600"/>
          </a:xfrm>
        </p:spPr>
        <p:txBody>
          <a:bodyPr>
            <a:normAutofit fontScale="25000" lnSpcReduction="20000"/>
          </a:bodyPr>
          <a:lstStyle/>
          <a:p>
            <a:pPr marL="0" indent="0" algn="just">
              <a:lnSpc>
                <a:spcPct val="120000"/>
              </a:lnSpc>
              <a:buNone/>
            </a:pPr>
            <a:r>
              <a:rPr lang="it-IT" sz="6400" dirty="0" smtClean="0"/>
              <a:t>In accordo con la proposta degli anni scorsi, anche quest’anno i ragazzi continuano a confrontarsi e a scrivere la loro personale</a:t>
            </a:r>
            <a:r>
              <a:rPr lang="it-IT" sz="6400" b="1" dirty="0" smtClean="0"/>
              <a:t> regola di vita</a:t>
            </a:r>
            <a:r>
              <a:rPr lang="it-IT" sz="6400" dirty="0" smtClean="0"/>
              <a:t>: </a:t>
            </a:r>
            <a:r>
              <a:rPr lang="it-IT" sz="6400" i="1" dirty="0" smtClean="0"/>
              <a:t>un tempo prezioso in cui i ragazzi scoprono che per essere amici di Gesù hanno bisogno di momenti speciali da dedicargli. </a:t>
            </a:r>
            <a:r>
              <a:rPr lang="it-IT" sz="6400" dirty="0" smtClean="0"/>
              <a:t>La sfida è quella di sperimentarli durante il campo per poi farne un filo conduttore della propria quotidianità.</a:t>
            </a:r>
          </a:p>
          <a:p>
            <a:pPr marL="0" indent="0" algn="just">
              <a:lnSpc>
                <a:spcPct val="120000"/>
              </a:lnSpc>
              <a:buNone/>
            </a:pPr>
            <a:r>
              <a:rPr lang="it-IT" sz="6400" dirty="0" smtClean="0"/>
              <a:t>Il campo-scuola è il tempo favorevole per accompagnare i ragazzi a fare esperienza di una relazione con il Padre che abbia il sapore della quotidianità: ogni giorno i ragazzi sono invitati ad avere cura del loro rapporto personale con il Signore, lasciando che la Parola permei il loro cuore e la loro vita. Per noi educatori accompagnare i ragazzi nella stesura di una loro personale regola di vita significa aiutarli a ricercare il loro modo unico e originale di rispondere al Signore e di vivere la vita nella comunione con Lui, coltivando la relazione con la propria </a:t>
            </a:r>
            <a:r>
              <a:rPr lang="it-IT" sz="6400" b="1" dirty="0" smtClean="0"/>
              <a:t>guida spirituale</a:t>
            </a:r>
            <a:r>
              <a:rPr lang="it-IT" sz="6400" dirty="0" smtClean="0"/>
              <a:t>, affinché sia compagna nel discernimento e nella verifica dei passi compiuti. </a:t>
            </a:r>
          </a:p>
          <a:p>
            <a:pPr marL="0" indent="0" algn="just">
              <a:lnSpc>
                <a:spcPct val="120000"/>
              </a:lnSpc>
              <a:buNone/>
            </a:pPr>
            <a:endParaRPr lang="it-IT" sz="6400" dirty="0" smtClean="0"/>
          </a:p>
          <a:p>
            <a:pPr marL="0" indent="0" algn="just">
              <a:lnSpc>
                <a:spcPct val="120000"/>
              </a:lnSpc>
              <a:buNone/>
            </a:pPr>
            <a:r>
              <a:rPr lang="it-IT" sz="6400" dirty="0" smtClean="0"/>
              <a:t>Quest’anno il </a:t>
            </a:r>
            <a:r>
              <a:rPr lang="it-IT" sz="6400" b="1" dirty="0" smtClean="0"/>
              <a:t>crocifisso di San Damiano</a:t>
            </a:r>
            <a:r>
              <a:rPr lang="it-IT" sz="6400" dirty="0" smtClean="0"/>
              <a:t> guiderà i ragazzi in questo cammino. Qui Gesù è raffigurato contemporaneamente crocifisso e risorto, segno dell’amore più grande, quello del Padre per ciascuno di noi. Grazie alla preghiera rivolta al crocifisso, nella chiesa di San Damiano, san Francesco d’Assisi ha accolto l’invito del Signore a riparare la sua casa. </a:t>
            </a:r>
            <a:r>
              <a:rPr lang="it-IT" sz="6400" i="1" dirty="0" smtClean="0"/>
              <a:t>Ricostruendo il crocifisso di San Damiano i ragazzi scrivono la loro regola di vita e si impegnano una volta rientrati dal campo, a riparare la nostra casa: la casa comune, quella che papa Francesco ha tanto a cuore nella </a:t>
            </a:r>
            <a:r>
              <a:rPr lang="it-IT" sz="6400" i="1" dirty="0" err="1" smtClean="0"/>
              <a:t>Laudato</a:t>
            </a:r>
            <a:r>
              <a:rPr lang="it-IT" sz="6400" i="1" dirty="0" smtClean="0"/>
              <a:t> </a:t>
            </a:r>
            <a:r>
              <a:rPr lang="it-IT" sz="6400" i="1" dirty="0" err="1" smtClean="0"/>
              <a:t>Si’</a:t>
            </a:r>
            <a:r>
              <a:rPr lang="it-IT" sz="6400" i="1" dirty="0" smtClean="0"/>
              <a:t>. </a:t>
            </a:r>
            <a:r>
              <a:rPr lang="it-IT" sz="6400" dirty="0" smtClean="0"/>
              <a:t>Questo impegno deve essere </a:t>
            </a:r>
            <a:r>
              <a:rPr lang="it-IT" sz="6400" b="1" dirty="0" smtClean="0"/>
              <a:t>Pratico, Verificabile e Concreto  </a:t>
            </a:r>
            <a:r>
              <a:rPr lang="it-IT" sz="6400" dirty="0" smtClean="0"/>
              <a:t>(per la realizzazione del crocifisso vedi suggerimenti al file).</a:t>
            </a:r>
          </a:p>
          <a:p>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Regola di vita</a:t>
            </a:r>
            <a:endParaRPr lang="it-IT" dirty="0"/>
          </a:p>
        </p:txBody>
      </p:sp>
      <p:sp>
        <p:nvSpPr>
          <p:cNvPr id="3" name="Segnaposto contenuto 2"/>
          <p:cNvSpPr>
            <a:spLocks noGrp="1"/>
          </p:cNvSpPr>
          <p:nvPr>
            <p:ph idx="1"/>
          </p:nvPr>
        </p:nvSpPr>
        <p:spPr>
          <a:xfrm>
            <a:off x="457200" y="1600200"/>
            <a:ext cx="8229600" cy="4997151"/>
          </a:xfrm>
        </p:spPr>
        <p:txBody>
          <a:bodyPr>
            <a:noAutofit/>
          </a:bodyPr>
          <a:lstStyle/>
          <a:p>
            <a:pPr marL="0" indent="0" algn="just">
              <a:buNone/>
            </a:pPr>
            <a:r>
              <a:rPr lang="it-IT" sz="1600" dirty="0" smtClean="0"/>
              <a:t>Un’ulteriore proposta è quella del </a:t>
            </a:r>
            <a:r>
              <a:rPr lang="it-IT" sz="1600" b="1" dirty="0" smtClean="0"/>
              <a:t>laboratorio creativo</a:t>
            </a:r>
            <a:r>
              <a:rPr lang="it-IT" sz="1600" dirty="0" smtClean="0"/>
              <a:t> che prevede la costruzione di un </a:t>
            </a:r>
            <a:r>
              <a:rPr lang="it-IT" sz="1600" i="1" dirty="0" smtClean="0"/>
              <a:t>“orto in cassetta” </a:t>
            </a:r>
            <a:r>
              <a:rPr lang="it-IT" sz="1600" dirty="0" smtClean="0"/>
              <a:t>. Attraverso l’uso di materiali di recupero, i ragazzi si cimentano nella creazione di un piccolo orto, che potranno continuare a curare una volta tornati a casa: qui la crescita di erbe aromatiche e piccoli ortaggi li aiuterà a fare memoria della bella esperienza vissuta durante il campo scuola. Ai nostri ragazzi dunque il compito di custodire il proprio orto per sperimentare che è possibile godere delle bellezze del creato, trasformando in modo responsabile e corretto la terra ed entrare, così, in rapporto diretto con la natura.</a:t>
            </a:r>
          </a:p>
          <a:p>
            <a:pPr marL="0" indent="0" algn="just">
              <a:buNone/>
            </a:pPr>
            <a:endParaRPr lang="it-IT" sz="1600" dirty="0" smtClean="0"/>
          </a:p>
          <a:p>
            <a:pPr marL="0" indent="0" algn="just">
              <a:buNone/>
            </a:pPr>
            <a:r>
              <a:rPr lang="it-IT" sz="1600" dirty="0" smtClean="0"/>
              <a:t>La proposta del laboratorio vuole tradurre quanto suggerito da papa Francesco nell’enciclica </a:t>
            </a:r>
            <a:r>
              <a:rPr lang="it-IT" sz="1600" i="1" dirty="0" err="1" smtClean="0"/>
              <a:t>Laudato</a:t>
            </a:r>
            <a:r>
              <a:rPr lang="it-IT" sz="1600" i="1" dirty="0" smtClean="0"/>
              <a:t> </a:t>
            </a:r>
            <a:r>
              <a:rPr lang="it-IT" sz="1600" i="1" dirty="0" err="1" smtClean="0"/>
              <a:t>si’</a:t>
            </a:r>
            <a:r>
              <a:rPr lang="it-IT" sz="1600" i="1" dirty="0" smtClean="0"/>
              <a:t>:</a:t>
            </a:r>
            <a:endParaRPr lang="it-IT" sz="1600" dirty="0" smtClean="0"/>
          </a:p>
          <a:p>
            <a:pPr marL="0" indent="0" algn="just">
              <a:buNone/>
            </a:pPr>
            <a:r>
              <a:rPr lang="it-IT" sz="1600" i="1" dirty="0" smtClean="0"/>
              <a:t>è importante leggere i testi biblici nel loro contesto e ricordare che essi ci invitano a “coltivare e custodire” il giardino del mondo (</a:t>
            </a:r>
            <a:r>
              <a:rPr lang="it-IT" sz="1600" i="1" dirty="0" err="1" smtClean="0"/>
              <a:t>Gen</a:t>
            </a:r>
            <a:r>
              <a:rPr lang="it-IT" sz="1600" i="1" dirty="0" smtClean="0"/>
              <a:t> 2,15). Mentre “coltivare” significa arare o lavorare un terreno, “custodire” vuol dire proteggere, curare, conservare, vigilare. Ciò implica una relazione di reciprocità responsabile tra essere umano e natura.</a:t>
            </a:r>
            <a:endParaRPr lang="it-IT" sz="1600" dirty="0" smtClean="0"/>
          </a:p>
          <a:p>
            <a:pPr marL="0" indent="0" algn="just">
              <a:buNone/>
            </a:pPr>
            <a:r>
              <a:rPr lang="it-IT" sz="1600" dirty="0" smtClean="0"/>
              <a:t> </a:t>
            </a:r>
          </a:p>
          <a:p>
            <a:pPr algn="ctr">
              <a:buNone/>
            </a:pPr>
            <a:r>
              <a:rPr lang="it-IT" sz="1600" dirty="0" smtClean="0"/>
              <a:t>Tutti i materiali utili per la realizzazione di queste attività sono scaricabili direttamente da:</a:t>
            </a:r>
          </a:p>
          <a:p>
            <a:pPr algn="ctr">
              <a:buNone/>
            </a:pPr>
            <a:r>
              <a:rPr lang="it-IT" sz="1600" u="sng" dirty="0" smtClean="0">
                <a:hlinkClick r:id="rId2"/>
              </a:rPr>
              <a:t>http://laudatosi.azionecattolica.it</a:t>
            </a:r>
            <a:endParaRPr lang="it-IT" sz="1600" dirty="0" smtClean="0"/>
          </a:p>
          <a:p>
            <a:pPr algn="ctr">
              <a:buNone/>
            </a:pPr>
            <a:r>
              <a:rPr lang="it-IT" sz="1600" dirty="0" smtClean="0"/>
              <a:t>(</a:t>
            </a:r>
            <a:r>
              <a:rPr lang="it-IT" sz="1600" dirty="0" err="1" smtClean="0"/>
              <a:t>user</a:t>
            </a:r>
            <a:r>
              <a:rPr lang="it-IT" sz="1600" dirty="0" smtClean="0"/>
              <a:t>: </a:t>
            </a:r>
            <a:r>
              <a:rPr lang="it-IT" sz="1600" dirty="0" err="1" smtClean="0"/>
              <a:t>laudatosi</a:t>
            </a:r>
            <a:r>
              <a:rPr lang="it-IT" sz="1600" dirty="0" smtClean="0"/>
              <a:t>; pass: materiali)</a:t>
            </a:r>
          </a:p>
          <a:p>
            <a:endParaRPr lang="it-IT"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332656"/>
            <a:ext cx="8229600" cy="1152128"/>
          </a:xfrm>
        </p:spPr>
        <p:txBody>
          <a:bodyPr>
            <a:normAutofit fontScale="90000"/>
          </a:bodyPr>
          <a:lstStyle/>
          <a:p>
            <a:pPr lvl="0"/>
            <a:r>
              <a:rPr lang="it-IT" dirty="0" smtClean="0"/>
              <a:t/>
            </a:r>
            <a:br>
              <a:rPr lang="it-IT" dirty="0" smtClean="0"/>
            </a:br>
            <a:endParaRPr lang="it-IT" b="1" dirty="0"/>
          </a:p>
        </p:txBody>
      </p:sp>
      <p:sp>
        <p:nvSpPr>
          <p:cNvPr id="3" name="Segnaposto contenuto 2"/>
          <p:cNvSpPr>
            <a:spLocks noGrp="1"/>
          </p:cNvSpPr>
          <p:nvPr>
            <p:ph idx="1"/>
          </p:nvPr>
        </p:nvSpPr>
        <p:spPr>
          <a:xfrm>
            <a:off x="395536" y="1772816"/>
            <a:ext cx="8229600" cy="4608512"/>
          </a:xfrm>
        </p:spPr>
        <p:txBody>
          <a:bodyPr>
            <a:normAutofit fontScale="85000" lnSpcReduction="10000"/>
          </a:bodyPr>
          <a:lstStyle/>
          <a:p>
            <a:pPr marL="0" indent="0" algn="just">
              <a:buNone/>
            </a:pPr>
            <a:r>
              <a:rPr lang="it-IT" dirty="0" smtClean="0"/>
              <a:t>Il primo incontro in equipe è dedicato alla </a:t>
            </a:r>
            <a:r>
              <a:rPr lang="it-IT" b="1" dirty="0" smtClean="0"/>
              <a:t>condivisione</a:t>
            </a:r>
            <a:r>
              <a:rPr lang="it-IT" dirty="0" smtClean="0"/>
              <a:t>: si inizia la conoscenza reciproca, si manifestano aspettative e timori rispetto all’esperienza che si sta per vivere , si mettono a fuoco gli elementi indispensabili per definire lo stile di campo. </a:t>
            </a:r>
          </a:p>
          <a:p>
            <a:pPr marL="0" indent="0" algn="just">
              <a:buNone/>
            </a:pPr>
            <a:r>
              <a:rPr lang="it-IT" dirty="0" smtClean="0"/>
              <a:t>Vi suggeriamo quindi di iniziare con un confronto rispetto a questi temi: dapprima i membri dell’equipe scambiano le proprie idee rispetto a quali elementi definiscono lo stile di campo dell’Azione Cattolica; successivamente l’equipe confronta le proprie idee con questo breve vademecum definito dalle equipe diocesane ACR e ACG.</a:t>
            </a:r>
          </a:p>
          <a:p>
            <a:endParaRPr lang="it-IT" b="1" dirty="0" smtClean="0"/>
          </a:p>
          <a:p>
            <a:endParaRPr lang="it-IT" dirty="0"/>
          </a:p>
        </p:txBody>
      </p:sp>
      <p:sp>
        <p:nvSpPr>
          <p:cNvPr id="4" name="CasellaDiTesto 3"/>
          <p:cNvSpPr txBox="1"/>
          <p:nvPr/>
        </p:nvSpPr>
        <p:spPr>
          <a:xfrm>
            <a:off x="395536" y="548680"/>
            <a:ext cx="7848872" cy="1200329"/>
          </a:xfrm>
          <a:prstGeom prst="rect">
            <a:avLst/>
          </a:prstGeom>
          <a:noFill/>
        </p:spPr>
        <p:txBody>
          <a:bodyPr wrap="square" rtlCol="0">
            <a:spAutoFit/>
          </a:bodyPr>
          <a:lstStyle/>
          <a:p>
            <a:pPr algn="ctr">
              <a:buNone/>
            </a:pPr>
            <a:r>
              <a:rPr lang="it-IT" sz="3600" dirty="0" smtClean="0">
                <a:solidFill>
                  <a:schemeClr val="accent2"/>
                </a:solidFill>
                <a:latin typeface="Berlin Sans FB" pitchFamily="34" charset="0"/>
              </a:rPr>
              <a:t>Suggerimenti </a:t>
            </a:r>
            <a:r>
              <a:rPr lang="it-IT" sz="3600" dirty="0" err="1" smtClean="0">
                <a:solidFill>
                  <a:schemeClr val="accent2"/>
                </a:solidFill>
                <a:latin typeface="Berlin Sans FB" pitchFamily="34" charset="0"/>
              </a:rPr>
              <a:t>per…</a:t>
            </a:r>
            <a:endParaRPr lang="it-IT" sz="3600" dirty="0" smtClean="0">
              <a:solidFill>
                <a:schemeClr val="accent2"/>
              </a:solidFill>
              <a:latin typeface="Berlin Sans FB" pitchFamily="34" charset="0"/>
            </a:endParaRPr>
          </a:p>
          <a:p>
            <a:pPr algn="ctr">
              <a:buNone/>
            </a:pPr>
            <a:r>
              <a:rPr lang="it-IT" sz="3600" dirty="0" err="1" smtClean="0">
                <a:solidFill>
                  <a:schemeClr val="accent2"/>
                </a:solidFill>
                <a:latin typeface="Berlin Sans FB" pitchFamily="34" charset="0"/>
              </a:rPr>
              <a:t>…IL</a:t>
            </a:r>
            <a:r>
              <a:rPr lang="it-IT" sz="3600" dirty="0" smtClean="0">
                <a:solidFill>
                  <a:schemeClr val="accent2"/>
                </a:solidFill>
                <a:latin typeface="Berlin Sans FB" pitchFamily="34" charset="0"/>
              </a:rPr>
              <a:t> PRIMO INCONTRO IN EQUIPE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96751"/>
            <a:ext cx="8229600" cy="5112569"/>
          </a:xfrm>
        </p:spPr>
        <p:txBody>
          <a:bodyPr>
            <a:normAutofit fontScale="25000" lnSpcReduction="20000"/>
          </a:bodyPr>
          <a:lstStyle/>
          <a:p>
            <a:r>
              <a:rPr lang="it-IT" sz="5600" b="1" dirty="0" smtClean="0"/>
              <a:t>VOCABOLARIO COMUNE</a:t>
            </a:r>
          </a:p>
          <a:p>
            <a:pPr marL="0" indent="0">
              <a:buNone/>
            </a:pPr>
            <a:r>
              <a:rPr lang="it-IT" sz="5600" dirty="0" smtClean="0"/>
              <a:t>Per un buon lavoro di equipe è indispensabile partire da un </a:t>
            </a:r>
            <a:r>
              <a:rPr lang="it-IT" sz="5600" b="1" dirty="0" smtClean="0"/>
              <a:t>“vocabolario” comune</a:t>
            </a:r>
            <a:r>
              <a:rPr lang="it-IT" sz="5600" dirty="0" smtClean="0"/>
              <a:t>, da una base che metta tutti d’accordo, dalle prime fasi di programmazione ai singoli momenti al </a:t>
            </a:r>
            <a:r>
              <a:rPr lang="it-IT" sz="5600" dirty="0" err="1" smtClean="0"/>
              <a:t>camposcuola</a:t>
            </a:r>
            <a:r>
              <a:rPr lang="it-IT" sz="5600" dirty="0" smtClean="0"/>
              <a:t> e, perché no, anche dopo.</a:t>
            </a:r>
          </a:p>
          <a:p>
            <a:pPr marL="0" indent="0">
              <a:buNone/>
            </a:pPr>
            <a:endParaRPr lang="it-IT" sz="5600" dirty="0" smtClean="0"/>
          </a:p>
          <a:p>
            <a:pPr>
              <a:buNone/>
            </a:pPr>
            <a:r>
              <a:rPr lang="it-IT" sz="5600" dirty="0" smtClean="0">
                <a:hlinkClick r:id="rId2"/>
              </a:rPr>
              <a:t>Azione Cattolica Italiana</a:t>
            </a:r>
            <a:r>
              <a:rPr lang="it-IT" sz="5600" dirty="0" smtClean="0"/>
              <a:t>, </a:t>
            </a:r>
            <a:r>
              <a:rPr lang="it-IT" sz="5600" i="1" dirty="0" smtClean="0"/>
              <a:t>L’Azione Cattolica Italiana. Statuto, Regolamento di attuazione e Progetto formativo</a:t>
            </a:r>
            <a:r>
              <a:rPr lang="it-IT" sz="5600" dirty="0" smtClean="0"/>
              <a:t>, Roma, Ave, 2010</a:t>
            </a:r>
          </a:p>
          <a:p>
            <a:pPr>
              <a:buNone/>
            </a:pPr>
            <a:endParaRPr lang="it-IT" sz="5600" dirty="0" smtClean="0"/>
          </a:p>
          <a:p>
            <a:pPr lvl="0"/>
            <a:r>
              <a:rPr lang="it-IT" sz="5600" b="1" dirty="0" smtClean="0"/>
              <a:t>CURA DELLE RELAZIONI</a:t>
            </a:r>
          </a:p>
          <a:p>
            <a:pPr marL="0" indent="0">
              <a:buNone/>
            </a:pPr>
            <a:r>
              <a:rPr lang="it-IT" sz="5600" dirty="0" smtClean="0"/>
              <a:t>Il rischio che a volte accompagna la programmazione e l’esperienza di campo è quella di un laboratorio scientifico o una sorta di realtà parallela. </a:t>
            </a:r>
          </a:p>
          <a:p>
            <a:pPr marL="0" indent="0">
              <a:buNone/>
            </a:pPr>
            <a:r>
              <a:rPr lang="it-IT" sz="5600" dirty="0" smtClean="0"/>
              <a:t>L’impegno principale che deve accompagnare gli educatori nella programmazione e soprattutto nell’esperienza del campo è la </a:t>
            </a:r>
            <a:r>
              <a:rPr lang="it-IT" sz="5600" b="1" dirty="0" smtClean="0"/>
              <a:t>cura delle relazioni</a:t>
            </a:r>
            <a:r>
              <a:rPr lang="it-IT" sz="5600" dirty="0" smtClean="0"/>
              <a:t> con i campisti. La vicinanza e l’attenzione che si possono tradurre con il gioco, con le attività proposte, con il dialogo non vanno limitate ai momenti programmati, ma vanno estesi e coltivati durante tutta la settimana di campo: nei momenti a tavola, in quelli liberi, nelle camminate e uscite, … Il fulcro del campo sono i ragazzi, a cui dobbiamo dare il giusto spazio, facendo attenzione a non esagerare, diventando i loro confidenti o migliori amici.</a:t>
            </a:r>
          </a:p>
          <a:p>
            <a:pPr marL="0" indent="0">
              <a:buNone/>
            </a:pPr>
            <a:endParaRPr lang="it-IT" sz="5600" dirty="0" smtClean="0"/>
          </a:p>
          <a:p>
            <a:pPr>
              <a:buNone/>
            </a:pPr>
            <a:r>
              <a:rPr lang="it-IT" sz="5600" dirty="0" smtClean="0">
                <a:hlinkClick r:id="rId2"/>
              </a:rPr>
              <a:t>Azione Cattolica Italiana</a:t>
            </a:r>
            <a:r>
              <a:rPr lang="it-IT" sz="5600" dirty="0" smtClean="0"/>
              <a:t>, </a:t>
            </a:r>
            <a:r>
              <a:rPr lang="it-IT" sz="5600" i="1" dirty="0" err="1" smtClean="0"/>
              <a:t>CuorEtesta</a:t>
            </a:r>
            <a:r>
              <a:rPr lang="it-IT" sz="5600" i="1" dirty="0" smtClean="0"/>
              <a:t>. Primi passi per essere educatore/animatore di </a:t>
            </a:r>
            <a:r>
              <a:rPr lang="it-IT" sz="5600" i="1" dirty="0" err="1" smtClean="0"/>
              <a:t>Ac</a:t>
            </a:r>
            <a:r>
              <a:rPr lang="it-IT" sz="5600" dirty="0" smtClean="0"/>
              <a:t>, Roma, Ave, 2015</a:t>
            </a:r>
          </a:p>
          <a:p>
            <a:pPr>
              <a:buNone/>
            </a:pPr>
            <a:r>
              <a:rPr lang="it-IT" sz="5600" dirty="0" smtClean="0">
                <a:hlinkClick r:id="rId3"/>
              </a:rPr>
              <a:t>Franco </a:t>
            </a:r>
            <a:r>
              <a:rPr lang="it-IT" sz="5600" dirty="0" err="1" smtClean="0">
                <a:hlinkClick r:id="rId3"/>
              </a:rPr>
              <a:t>Miano</a:t>
            </a:r>
            <a:r>
              <a:rPr lang="it-IT" sz="5600" dirty="0" smtClean="0"/>
              <a:t>, </a:t>
            </a:r>
            <a:r>
              <a:rPr lang="it-IT" sz="5600" i="1" dirty="0" smtClean="0"/>
              <a:t>Chi ama educa. Vocazione, cura e impegno formativo. Tracce per un percorso</a:t>
            </a:r>
            <a:r>
              <a:rPr lang="it-IT" sz="5600" dirty="0" smtClean="0"/>
              <a:t>, Roma, Ave, 2010</a:t>
            </a:r>
          </a:p>
          <a:p>
            <a:pPr>
              <a:buNone/>
            </a:pPr>
            <a:endParaRPr lang="it-IT" sz="5600" dirty="0" smtClean="0"/>
          </a:p>
          <a:p>
            <a:pPr lvl="0"/>
            <a:r>
              <a:rPr lang="it-IT" sz="5600" b="1" dirty="0" smtClean="0"/>
              <a:t>RELAZIONI NELL’EQUIPE </a:t>
            </a:r>
            <a:r>
              <a:rPr lang="it-IT" sz="5600" b="1" dirty="0" err="1" smtClean="0"/>
              <a:t>DI</a:t>
            </a:r>
            <a:r>
              <a:rPr lang="it-IT" sz="5600" b="1" dirty="0" smtClean="0"/>
              <a:t> CAMPO</a:t>
            </a:r>
          </a:p>
          <a:p>
            <a:pPr marL="0" indent="0">
              <a:buNone/>
            </a:pPr>
            <a:r>
              <a:rPr lang="it-IT" sz="5600" dirty="0" smtClean="0"/>
              <a:t>L’incontro nelle equipe di campo di personalità differenti può essere difficile e complesso, ma non può essere considerata come “relazione di lavoro”. Se chiediamo ai ragazzi di aprirsi agli altri e se quello che condividiamo è una vocazione, e non un dovere, mettiamoci in gioco e cerchiamo di coltivare le belle relazioni che nascono dal servizio comune, attraverso il rispetto, la condivisione, la gioia e l’ascolto di cuore.</a:t>
            </a:r>
          </a:p>
          <a:p>
            <a:pPr marL="0" indent="0">
              <a:buNone/>
            </a:pPr>
            <a:endParaRPr lang="it-IT" sz="5600" dirty="0" smtClean="0"/>
          </a:p>
          <a:p>
            <a:pPr>
              <a:buNone/>
            </a:pPr>
            <a:r>
              <a:rPr lang="it-IT" sz="5600" dirty="0" smtClean="0">
                <a:hlinkClick r:id="rId4"/>
              </a:rPr>
              <a:t>Lucia Colombo</a:t>
            </a:r>
            <a:r>
              <a:rPr lang="it-IT" sz="5600" dirty="0" smtClean="0"/>
              <a:t>, </a:t>
            </a:r>
            <a:r>
              <a:rPr lang="it-IT" sz="5600" dirty="0" smtClean="0">
                <a:hlinkClick r:id="rId5"/>
              </a:rPr>
              <a:t>Michele Tridente</a:t>
            </a:r>
            <a:r>
              <a:rPr lang="it-IT" sz="5600" dirty="0" smtClean="0"/>
              <a:t>, don </a:t>
            </a:r>
            <a:r>
              <a:rPr lang="it-IT" sz="5600" dirty="0" smtClean="0">
                <a:hlinkClick r:id="rId6"/>
              </a:rPr>
              <a:t>Tony </a:t>
            </a:r>
            <a:r>
              <a:rPr lang="it-IT" sz="5600" dirty="0" err="1" smtClean="0">
                <a:hlinkClick r:id="rId6"/>
              </a:rPr>
              <a:t>Drazza</a:t>
            </a:r>
            <a:r>
              <a:rPr lang="it-IT" sz="5600" dirty="0" smtClean="0"/>
              <a:t>, </a:t>
            </a:r>
            <a:r>
              <a:rPr lang="it-IT" sz="5600" i="1" dirty="0" smtClean="0"/>
              <a:t>Artigiani di futuro. Giovani coraggiosi, fedeli, pieni di vita</a:t>
            </a:r>
            <a:r>
              <a:rPr lang="it-IT" sz="5600" dirty="0" smtClean="0"/>
              <a:t>, Roma, Ave, 2017</a:t>
            </a:r>
          </a:p>
          <a:p>
            <a:pPr>
              <a:buNone/>
            </a:pPr>
            <a:endParaRPr lang="it-IT" sz="3400" dirty="0" smtClean="0"/>
          </a:p>
          <a:p>
            <a:endParaRPr lang="it-IT" dirty="0"/>
          </a:p>
        </p:txBody>
      </p:sp>
      <p:sp>
        <p:nvSpPr>
          <p:cNvPr id="5" name="CasellaDiTesto 4"/>
          <p:cNvSpPr txBox="1"/>
          <p:nvPr/>
        </p:nvSpPr>
        <p:spPr>
          <a:xfrm>
            <a:off x="755576" y="404664"/>
            <a:ext cx="7704856" cy="461665"/>
          </a:xfrm>
          <a:prstGeom prst="rect">
            <a:avLst/>
          </a:prstGeom>
          <a:noFill/>
        </p:spPr>
        <p:txBody>
          <a:bodyPr wrap="square" rtlCol="0">
            <a:spAutoFit/>
          </a:bodyPr>
          <a:lstStyle/>
          <a:p>
            <a:pPr algn="ctr">
              <a:buNone/>
            </a:pPr>
            <a:r>
              <a:rPr lang="it-IT" sz="2400" dirty="0" smtClean="0">
                <a:solidFill>
                  <a:schemeClr val="accent2"/>
                </a:solidFill>
                <a:latin typeface="Berlin Sans FB" pitchFamily="34" charset="0"/>
              </a:rPr>
              <a:t>5 PASSI (E 6 LIBRI) PER UN BUON CAMPO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ctrTitle"/>
          </p:nvPr>
        </p:nvSpPr>
        <p:spPr>
          <a:xfrm>
            <a:off x="4932040" y="980728"/>
            <a:ext cx="3888432" cy="2835746"/>
          </a:xfrm>
        </p:spPr>
        <p:txBody>
          <a:bodyPr>
            <a:noAutofit/>
          </a:bodyPr>
          <a:lstStyle/>
          <a:p>
            <a:r>
              <a:rPr lang="it-IT" sz="4800" dirty="0" smtClean="0">
                <a:latin typeface="Berlin Sans FB" pitchFamily="34" charset="0"/>
              </a:rPr>
              <a:t>Presentazione</a:t>
            </a:r>
            <a:br>
              <a:rPr lang="it-IT" sz="4800" dirty="0" smtClean="0">
                <a:latin typeface="Berlin Sans FB" pitchFamily="34" charset="0"/>
              </a:rPr>
            </a:br>
            <a:r>
              <a:rPr lang="it-IT" sz="4800" dirty="0" smtClean="0">
                <a:latin typeface="Berlin Sans FB" pitchFamily="34" charset="0"/>
              </a:rPr>
              <a:t>Campi </a:t>
            </a:r>
            <a:br>
              <a:rPr lang="it-IT" sz="4800" dirty="0" smtClean="0">
                <a:latin typeface="Berlin Sans FB" pitchFamily="34" charset="0"/>
              </a:rPr>
            </a:br>
            <a:r>
              <a:rPr lang="it-IT" sz="4800" dirty="0" smtClean="0">
                <a:latin typeface="Berlin Sans FB" pitchFamily="34" charset="0"/>
              </a:rPr>
              <a:t>Estate 2017</a:t>
            </a:r>
            <a:endParaRPr lang="it-IT" sz="4800" dirty="0">
              <a:latin typeface="Berlin Sans FB"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8104" y="5229200"/>
            <a:ext cx="2583591"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Immagine 6" descr="Copertina-San-Francesco (1).jpg"/>
          <p:cNvPicPr>
            <a:picLocks noChangeAspect="1"/>
          </p:cNvPicPr>
          <p:nvPr/>
        </p:nvPicPr>
        <p:blipFill>
          <a:blip r:embed="rId3" cstate="print"/>
          <a:stretch>
            <a:fillRect/>
          </a:stretch>
        </p:blipFill>
        <p:spPr>
          <a:xfrm>
            <a:off x="323528" y="260648"/>
            <a:ext cx="4441049" cy="628193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0688"/>
            <a:ext cx="8229600" cy="5505475"/>
          </a:xfrm>
        </p:spPr>
        <p:txBody>
          <a:bodyPr>
            <a:normAutofit fontScale="40000" lnSpcReduction="20000"/>
          </a:bodyPr>
          <a:lstStyle/>
          <a:p>
            <a:pPr lvl="0"/>
            <a:r>
              <a:rPr lang="it-IT" sz="4000" b="1" dirty="0" smtClean="0"/>
              <a:t>COERENZA (EDUCATIVA)</a:t>
            </a:r>
          </a:p>
          <a:p>
            <a:pPr marL="0" indent="0">
              <a:buNone/>
            </a:pPr>
            <a:r>
              <a:rPr lang="it-IT" sz="4000" dirty="0" smtClean="0"/>
              <a:t>Un altro rischio che si vive nel campo (ma più in generale nel servizio educativo) e di distinguere e creare una divisione tra il nostro essere educatori e il nostro essere nel quotidiano. In gruppo cerchiamo di enfatizzare i nostri aspetti migliori e dare un esempio positivo, costruendo un’immagine sicuramente vincente agli occhi dei ragazzi, ma certamente poco reale. Nella nostra vita di tutti i giorni ci arrabattiamo tra una cosa e l’altra, con scelte e comportamenti che spesso contribuiscono a separare sempre più i due ambienti che frequentiamo. Va ripensato in modo serio e responsabile il ruolo che una certa </a:t>
            </a:r>
            <a:r>
              <a:rPr lang="it-IT" sz="4000" b="1" dirty="0" smtClean="0"/>
              <a:t>coerenza educativa</a:t>
            </a:r>
            <a:r>
              <a:rPr lang="it-IT" sz="4000" dirty="0" smtClean="0"/>
              <a:t> ha nella nostra vita, prima di tutto per noi stessi, e in secondo luogo come educatori.</a:t>
            </a:r>
          </a:p>
          <a:p>
            <a:pPr marL="0" indent="0">
              <a:buNone/>
            </a:pPr>
            <a:endParaRPr lang="it-IT" sz="4000" dirty="0" smtClean="0"/>
          </a:p>
          <a:p>
            <a:pPr>
              <a:buNone/>
            </a:pPr>
            <a:r>
              <a:rPr lang="it-IT" sz="4000" dirty="0" smtClean="0">
                <a:hlinkClick r:id="rId2"/>
              </a:rPr>
              <a:t>Matteo </a:t>
            </a:r>
            <a:r>
              <a:rPr lang="it-IT" sz="4000" dirty="0" err="1" smtClean="0">
                <a:hlinkClick r:id="rId2"/>
              </a:rPr>
              <a:t>Truffelli</a:t>
            </a:r>
            <a:r>
              <a:rPr lang="it-IT" sz="4000" dirty="0" smtClean="0"/>
              <a:t>, </a:t>
            </a:r>
            <a:r>
              <a:rPr lang="it-IT" sz="4000" i="1" dirty="0" smtClean="0"/>
              <a:t>Credenti inquieti. Laici associati nella Chiesa dell'</a:t>
            </a:r>
            <a:r>
              <a:rPr lang="it-IT" sz="4000" i="1" dirty="0" err="1" smtClean="0"/>
              <a:t>Evangelii</a:t>
            </a:r>
            <a:r>
              <a:rPr lang="it-IT" sz="4000" i="1" dirty="0" smtClean="0"/>
              <a:t> </a:t>
            </a:r>
            <a:r>
              <a:rPr lang="it-IT" sz="4000" i="1" dirty="0" err="1" smtClean="0"/>
              <a:t>gaudium</a:t>
            </a:r>
            <a:r>
              <a:rPr lang="it-IT" sz="4000" dirty="0" smtClean="0"/>
              <a:t>, Roma, Ave, 2016</a:t>
            </a:r>
          </a:p>
          <a:p>
            <a:pPr>
              <a:buNone/>
            </a:pPr>
            <a:r>
              <a:rPr lang="it-IT" sz="4000" b="1" dirty="0" smtClean="0"/>
              <a:t> </a:t>
            </a:r>
            <a:endParaRPr lang="it-IT" sz="4000" dirty="0" smtClean="0"/>
          </a:p>
          <a:p>
            <a:pPr lvl="0"/>
            <a:r>
              <a:rPr lang="it-IT" sz="4000" b="1" dirty="0" smtClean="0"/>
              <a:t>CURA DELLA VITA SPIRITUALE</a:t>
            </a:r>
          </a:p>
          <a:p>
            <a:pPr marL="0" indent="0">
              <a:buNone/>
            </a:pPr>
            <a:r>
              <a:rPr lang="it-IT" sz="4000" dirty="0" smtClean="0"/>
              <a:t>La scelta e l’impegno costante nell’</a:t>
            </a:r>
            <a:r>
              <a:rPr lang="it-IT" sz="4000" b="1" dirty="0" smtClean="0"/>
              <a:t>accompagnamento nella fede e nella vita spirituale</a:t>
            </a:r>
            <a:r>
              <a:rPr lang="it-IT" sz="4000" dirty="0" smtClean="0"/>
              <a:t> dei nostri ragazzi e giovanissimi non basta. Ciò ci incoraggia ad approfondire e rinforzare il nostro personale cammino di fede, a scoprire la nostra vocazione e a trovare nel Signore e nell’incontro con Lui la fonte viva di forze, coraggio e amore che dà senso a tutta la nostra vita, prima ancora che al nostro servizio.</a:t>
            </a:r>
          </a:p>
          <a:p>
            <a:pPr marL="0" indent="0">
              <a:buNone/>
            </a:pPr>
            <a:endParaRPr lang="it-IT" sz="4000" dirty="0" smtClean="0"/>
          </a:p>
          <a:p>
            <a:pPr>
              <a:buNone/>
            </a:pPr>
            <a:r>
              <a:rPr lang="it-IT" sz="4000" dirty="0" smtClean="0">
                <a:hlinkClick r:id="rId2"/>
              </a:rPr>
              <a:t>Azione Cattolica Italiana</a:t>
            </a:r>
            <a:r>
              <a:rPr lang="it-IT" sz="4000" dirty="0" smtClean="0"/>
              <a:t>, </a:t>
            </a:r>
            <a:r>
              <a:rPr lang="it-IT" sz="4000" i="1" dirty="0" smtClean="0"/>
              <a:t>Verso l’alto, Con tutto il cuore, A regola d’arte. Appunti per una regola di vita</a:t>
            </a:r>
            <a:r>
              <a:rPr lang="it-IT" sz="4000" dirty="0" smtClean="0"/>
              <a:t>, Roma, Ave, 2009</a:t>
            </a:r>
          </a:p>
          <a:p>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48680"/>
            <a:ext cx="8229600" cy="1143000"/>
          </a:xfrm>
        </p:spPr>
        <p:txBody>
          <a:bodyPr>
            <a:normAutofit fontScale="90000"/>
          </a:bodyPr>
          <a:lstStyle/>
          <a:p>
            <a:r>
              <a:rPr lang="it-IT" dirty="0" err="1" smtClean="0">
                <a:solidFill>
                  <a:schemeClr val="accent2"/>
                </a:solidFill>
                <a:latin typeface="Berlin Sans FB" pitchFamily="34" charset="0"/>
              </a:rPr>
              <a:t>…FORMAZIONE</a:t>
            </a:r>
            <a:r>
              <a:rPr lang="it-IT" dirty="0" smtClean="0">
                <a:solidFill>
                  <a:schemeClr val="accent2"/>
                </a:solidFill>
                <a:latin typeface="Berlin Sans FB" pitchFamily="34" charset="0"/>
              </a:rPr>
              <a:t> SPIRITUALE IN EQUIPE</a:t>
            </a:r>
            <a:br>
              <a:rPr lang="it-IT" dirty="0" smtClean="0">
                <a:solidFill>
                  <a:schemeClr val="accent2"/>
                </a:solidFill>
                <a:latin typeface="Berlin Sans FB" pitchFamily="34" charset="0"/>
              </a:rPr>
            </a:br>
            <a:endParaRPr lang="it-IT" dirty="0"/>
          </a:p>
        </p:txBody>
      </p:sp>
      <p:sp>
        <p:nvSpPr>
          <p:cNvPr id="3" name="Segnaposto contenuto 2"/>
          <p:cNvSpPr>
            <a:spLocks noGrp="1"/>
          </p:cNvSpPr>
          <p:nvPr>
            <p:ph idx="1"/>
          </p:nvPr>
        </p:nvSpPr>
        <p:spPr>
          <a:xfrm>
            <a:off x="457200" y="1600200"/>
            <a:ext cx="8229600" cy="4997152"/>
          </a:xfrm>
        </p:spPr>
        <p:txBody>
          <a:bodyPr>
            <a:normAutofit fontScale="55000" lnSpcReduction="20000"/>
          </a:bodyPr>
          <a:lstStyle/>
          <a:p>
            <a:pPr marL="0" indent="0" algn="just">
              <a:buNone/>
            </a:pPr>
            <a:r>
              <a:rPr lang="it-IT" sz="3600" dirty="0" smtClean="0"/>
              <a:t>Il percorso spirituale proposto si snoda in due argomenti, in grado di intersecarsi fra loro: il </a:t>
            </a:r>
            <a:r>
              <a:rPr lang="it-IT" sz="3600" b="1" dirty="0" smtClean="0"/>
              <a:t>discepolato</a:t>
            </a:r>
            <a:r>
              <a:rPr lang="it-IT" sz="3600" dirty="0" smtClean="0"/>
              <a:t> ed il </a:t>
            </a:r>
            <a:r>
              <a:rPr lang="it-IT" sz="3600" b="1" dirty="0" smtClean="0"/>
              <a:t>custodire</a:t>
            </a:r>
            <a:r>
              <a:rPr lang="it-IT" sz="3600" dirty="0" smtClean="0"/>
              <a:t>. Attraverso l’esempio e la figura di Francesco si cerca di porre le basi per un’equipe che sappia essere guida e testimone di Gesù ai ragazzi, primi protagonisti del campo. Essere discepoli significa seguire Gesù e fare propri i suoi insegnamenti, interiorizzarli, saperli modellare sulla propria esperienza. In questo modo, curando e custodendo se stessi, siamo in grado di aprirci al prossimo e di prendercene ugualmente cura.</a:t>
            </a:r>
          </a:p>
          <a:p>
            <a:pPr marL="0" indent="0" algn="just">
              <a:buNone/>
            </a:pPr>
            <a:endParaRPr lang="it-IT" sz="3600" dirty="0" smtClean="0"/>
          </a:p>
          <a:p>
            <a:pPr marL="0" indent="0" algn="just">
              <a:buNone/>
            </a:pPr>
            <a:r>
              <a:rPr lang="it-IT" sz="3600" dirty="0" smtClean="0"/>
              <a:t>La formazione spirituale dell’equipe campo </a:t>
            </a:r>
            <a:r>
              <a:rPr lang="it-IT" sz="3600" i="1" dirty="0" smtClean="0"/>
              <a:t>è necessaria</a:t>
            </a:r>
            <a:r>
              <a:rPr lang="it-IT" sz="3600" dirty="0" smtClean="0"/>
              <a:t> per varie ragioni:</a:t>
            </a:r>
          </a:p>
          <a:p>
            <a:pPr marL="0" indent="0" algn="just"/>
            <a:r>
              <a:rPr lang="it-IT" sz="3600" dirty="0" smtClean="0"/>
              <a:t>diventa occasione di crescita personale e di gruppo. </a:t>
            </a:r>
          </a:p>
          <a:p>
            <a:pPr marL="0" indent="0" algn="just"/>
            <a:r>
              <a:rPr lang="it-IT" sz="3600" dirty="0" smtClean="0"/>
              <a:t> è un'opportunità per scoprire e rinnovare la propria spiritualità, partendo dalla Parola di Dio e sull’esempio dei santi (nostri amici e modelli di fede).</a:t>
            </a:r>
          </a:p>
          <a:p>
            <a:pPr marL="0" indent="0" algn="just"/>
            <a:r>
              <a:rPr lang="it-IT" sz="3600" dirty="0" smtClean="0"/>
              <a:t> si è provocati nella fede e nella riscoperta della NOSTRA Regola di Vita. Tutto questo diventa </a:t>
            </a:r>
            <a:r>
              <a:rPr lang="it-IT" sz="3600" i="1" dirty="0" smtClean="0"/>
              <a:t>alimento spirituale</a:t>
            </a:r>
            <a:r>
              <a:rPr lang="it-IT" sz="3600" dirty="0" smtClean="0"/>
              <a:t> che ci aiuterà ad essere testimoni di fede ed esempio per i ragazzi, a cui è destinata la proposta del campo. </a:t>
            </a:r>
          </a:p>
          <a:p>
            <a:pPr marL="0" indent="0" algn="just">
              <a:buNone/>
            </a:pPr>
            <a:r>
              <a:rPr lang="it-IT" sz="3600" dirty="0" smtClean="0"/>
              <a:t> </a:t>
            </a:r>
          </a:p>
          <a:p>
            <a:pPr>
              <a:buNone/>
            </a:pPr>
            <a:endParaRPr lang="it-IT"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6672"/>
            <a:ext cx="8229600" cy="6048672"/>
          </a:xfrm>
        </p:spPr>
        <p:txBody>
          <a:bodyPr>
            <a:normAutofit fontScale="70000" lnSpcReduction="20000"/>
          </a:bodyPr>
          <a:lstStyle/>
          <a:p>
            <a:pPr marL="0" indent="0" algn="just">
              <a:buNone/>
            </a:pPr>
            <a:r>
              <a:rPr lang="it-IT" dirty="0" smtClean="0"/>
              <a:t>Per questo abbiamo pensato di darvi alcune </a:t>
            </a:r>
            <a:r>
              <a:rPr lang="it-IT" dirty="0" err="1" smtClean="0"/>
              <a:t>piste\percorsi</a:t>
            </a:r>
            <a:r>
              <a:rPr lang="it-IT" dirty="0" smtClean="0"/>
              <a:t> di formazione, </a:t>
            </a:r>
            <a:r>
              <a:rPr lang="it-IT" b="1" dirty="0" smtClean="0"/>
              <a:t>lasciando libera</a:t>
            </a:r>
            <a:r>
              <a:rPr lang="it-IT" dirty="0" smtClean="0"/>
              <a:t> </a:t>
            </a:r>
            <a:r>
              <a:rPr lang="it-IT" b="1" dirty="0" smtClean="0"/>
              <a:t>ogni equipe</a:t>
            </a:r>
            <a:r>
              <a:rPr lang="it-IT" dirty="0" smtClean="0"/>
              <a:t> - confrontandosi col proprio assistente </a:t>
            </a:r>
            <a:r>
              <a:rPr lang="it-IT" dirty="0" err="1" smtClean="0"/>
              <a:t>e\o</a:t>
            </a:r>
            <a:r>
              <a:rPr lang="it-IT" dirty="0" smtClean="0"/>
              <a:t> animatore spirituale- di poter decidere se seguire uno di questi cammini. </a:t>
            </a:r>
          </a:p>
          <a:p>
            <a:pPr algn="just">
              <a:buNone/>
            </a:pPr>
            <a:r>
              <a:rPr lang="it-IT" dirty="0" smtClean="0"/>
              <a:t> </a:t>
            </a:r>
          </a:p>
          <a:p>
            <a:pPr marL="514350" indent="-514350" algn="just">
              <a:buFont typeface="+mj-lt"/>
              <a:buAutoNum type="arabicPeriod"/>
            </a:pPr>
            <a:r>
              <a:rPr lang="it-IT" dirty="0" smtClean="0"/>
              <a:t>Partendo dalla </a:t>
            </a:r>
            <a:r>
              <a:rPr lang="it-IT" dirty="0" err="1" smtClean="0"/>
              <a:t>PdD</a:t>
            </a:r>
            <a:r>
              <a:rPr lang="it-IT" dirty="0" smtClean="0"/>
              <a:t>, accostiamo la figura di </a:t>
            </a:r>
            <a:r>
              <a:rPr lang="it-IT" b="1" i="1" dirty="0" smtClean="0"/>
              <a:t>Francesco</a:t>
            </a:r>
            <a:r>
              <a:rPr lang="it-IT" dirty="0" smtClean="0"/>
              <a:t> con quella di Gesù per scoprirne similitudini e vederle riflesse nella nostra vita. </a:t>
            </a:r>
          </a:p>
          <a:p>
            <a:pPr marL="514350" indent="-514350" algn="just">
              <a:buFont typeface="+mj-lt"/>
              <a:buAutoNum type="arabicPeriod"/>
            </a:pPr>
            <a:r>
              <a:rPr lang="it-IT" dirty="0" smtClean="0"/>
              <a:t>Partendo dai brani sulla creazione in </a:t>
            </a:r>
            <a:r>
              <a:rPr lang="it-IT" i="1" dirty="0" err="1" smtClean="0"/>
              <a:t>Gen</a:t>
            </a:r>
            <a:r>
              <a:rPr lang="it-IT" i="1" dirty="0" smtClean="0"/>
              <a:t> 1,1 – 2,25</a:t>
            </a:r>
            <a:r>
              <a:rPr lang="it-IT" dirty="0" smtClean="0"/>
              <a:t> (in cui Dio crea il mondo e gli essere viventi ed </a:t>
            </a:r>
            <a:r>
              <a:rPr lang="it-IT" i="1" dirty="0" smtClean="0"/>
              <a:t>affida a noi</a:t>
            </a:r>
            <a:r>
              <a:rPr lang="it-IT" dirty="0" smtClean="0"/>
              <a:t> la custodia di tutto) riflettere su cosa significa per noi: </a:t>
            </a:r>
            <a:r>
              <a:rPr lang="it-IT" b="1" i="1" dirty="0" smtClean="0"/>
              <a:t>custodire</a:t>
            </a:r>
            <a:r>
              <a:rPr lang="it-IT" dirty="0" smtClean="0"/>
              <a:t> il creato, gli altri e la fede. (Come aiuto: “</a:t>
            </a:r>
            <a:r>
              <a:rPr lang="it-IT" dirty="0" err="1" smtClean="0"/>
              <a:t>Laudato</a:t>
            </a:r>
            <a:r>
              <a:rPr lang="it-IT" dirty="0" smtClean="0"/>
              <a:t> </a:t>
            </a:r>
            <a:r>
              <a:rPr lang="it-IT" dirty="0" err="1" smtClean="0"/>
              <a:t>Si’</a:t>
            </a:r>
            <a:r>
              <a:rPr lang="it-IT" dirty="0" smtClean="0"/>
              <a:t>” di Papa Francesco).</a:t>
            </a:r>
          </a:p>
          <a:p>
            <a:pPr marL="514350" indent="-514350" algn="just">
              <a:buFont typeface="+mj-lt"/>
              <a:buAutoNum type="arabicPeriod"/>
            </a:pPr>
            <a:r>
              <a:rPr lang="it-IT" dirty="0" smtClean="0"/>
              <a:t>Francesco sapeva </a:t>
            </a:r>
            <a:r>
              <a:rPr lang="it-IT" b="1" i="1" dirty="0" smtClean="0"/>
              <a:t>dialogare</a:t>
            </a:r>
            <a:r>
              <a:rPr lang="it-IT" dirty="0" smtClean="0"/>
              <a:t> con Dio, il Creato e gli altri: intraprendere un itinerario in cui si riflette </a:t>
            </a:r>
            <a:r>
              <a:rPr lang="it-IT" i="1" dirty="0" smtClean="0"/>
              <a:t>come la Chiesa</a:t>
            </a:r>
            <a:r>
              <a:rPr lang="it-IT" dirty="0" smtClean="0"/>
              <a:t> (tenendo presente che nella Chiesa ci siamo anche noi a dare il proprio contributo) si pone in dialogo con le sfide del mondo.</a:t>
            </a:r>
          </a:p>
          <a:p>
            <a:pPr marL="514350" indent="-514350" algn="just">
              <a:buFont typeface="+mj-lt"/>
              <a:buAutoNum type="arabicPeriod"/>
            </a:pPr>
            <a:r>
              <a:rPr lang="it-IT" dirty="0" smtClean="0"/>
              <a:t>Francesco credeva nei tre voti: </a:t>
            </a:r>
            <a:r>
              <a:rPr lang="it-IT" b="1" i="1" dirty="0" smtClean="0"/>
              <a:t>povertà, obbedienza, castità</a:t>
            </a:r>
            <a:r>
              <a:rPr lang="it-IT" dirty="0" smtClean="0"/>
              <a:t>. Comprendendone il significato, cerchiamo di capire come viverli nella nostra vita di fede attraverso la preghiera, la regola di </a:t>
            </a:r>
            <a:r>
              <a:rPr lang="it-IT" dirty="0" err="1" smtClean="0"/>
              <a:t>vita…</a:t>
            </a:r>
            <a:r>
              <a:rPr lang="it-IT" dirty="0" smtClean="0"/>
              <a:t>.</a:t>
            </a:r>
          </a:p>
          <a:p>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solidFill>
                  <a:schemeClr val="accent2"/>
                </a:solidFill>
                <a:latin typeface="Berlin Sans FB" pitchFamily="34" charset="0"/>
              </a:rPr>
              <a:t>…IL</a:t>
            </a:r>
            <a:r>
              <a:rPr lang="it-IT" dirty="0" smtClean="0">
                <a:solidFill>
                  <a:schemeClr val="accent2"/>
                </a:solidFill>
                <a:latin typeface="Berlin Sans FB" pitchFamily="34" charset="0"/>
              </a:rPr>
              <a:t> POST CAMPO</a:t>
            </a:r>
            <a:br>
              <a:rPr lang="it-IT" dirty="0" smtClean="0">
                <a:solidFill>
                  <a:schemeClr val="accent2"/>
                </a:solidFill>
                <a:latin typeface="Berlin Sans FB" pitchFamily="34" charset="0"/>
              </a:rPr>
            </a:br>
            <a:endParaRPr lang="it-IT" dirty="0"/>
          </a:p>
        </p:txBody>
      </p:sp>
      <p:sp>
        <p:nvSpPr>
          <p:cNvPr id="3" name="Segnaposto contenuto 2"/>
          <p:cNvSpPr>
            <a:spLocks noGrp="1"/>
          </p:cNvSpPr>
          <p:nvPr>
            <p:ph idx="1"/>
          </p:nvPr>
        </p:nvSpPr>
        <p:spPr/>
        <p:txBody>
          <a:bodyPr/>
          <a:lstStyle/>
          <a:p>
            <a:pPr marL="0" indent="0" algn="just">
              <a:buNone/>
            </a:pPr>
            <a:r>
              <a:rPr lang="it-IT" dirty="0" smtClean="0"/>
              <a:t>Intendere il post campo come verifica del cammino fatto  durante il campo in particolare riprendendo il proposito PVC scelto alla fine della settimana (crocifisso di San Damiano).</a:t>
            </a:r>
            <a:endParaRPr lang="it-I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04664"/>
            <a:ext cx="8229600" cy="5721499"/>
          </a:xfrm>
        </p:spPr>
        <p:txBody>
          <a:bodyPr>
            <a:normAutofit/>
          </a:bodyPr>
          <a:lstStyle/>
          <a:p>
            <a:pPr marL="0" indent="0" algn="ctr">
              <a:buNone/>
            </a:pPr>
            <a:r>
              <a:rPr lang="it-IT" sz="8800" dirty="0" smtClean="0">
                <a:solidFill>
                  <a:schemeClr val="accent2"/>
                </a:solidFill>
                <a:latin typeface="Berlin Sans FB" pitchFamily="34" charset="0"/>
              </a:rPr>
              <a:t>Buona </a:t>
            </a:r>
          </a:p>
          <a:p>
            <a:pPr marL="0" indent="0" algn="ctr">
              <a:buNone/>
            </a:pPr>
            <a:r>
              <a:rPr lang="it-IT" sz="8800" dirty="0" smtClean="0">
                <a:solidFill>
                  <a:schemeClr val="accent2"/>
                </a:solidFill>
                <a:latin typeface="Berlin Sans FB" pitchFamily="34" charset="0"/>
              </a:rPr>
              <a:t>Estate a tutti!</a:t>
            </a:r>
          </a:p>
          <a:p>
            <a:pPr marL="0" indent="0" algn="ctr">
              <a:buNone/>
            </a:pPr>
            <a:endParaRPr lang="it-IT" sz="3600" dirty="0" smtClean="0">
              <a:solidFill>
                <a:schemeClr val="accent2"/>
              </a:solidFill>
              <a:latin typeface="Berlin Sans FB" pitchFamily="34" charset="0"/>
            </a:endParaRPr>
          </a:p>
          <a:p>
            <a:pPr marL="0" indent="0" algn="ctr">
              <a:buNone/>
            </a:pPr>
            <a:r>
              <a:rPr lang="it-IT" dirty="0" smtClean="0">
                <a:latin typeface="Berlin Sans FB" pitchFamily="34" charset="0"/>
              </a:rPr>
              <a:t>Tutti i materiali saranno caricati sul sito diocesano AC</a:t>
            </a:r>
          </a:p>
          <a:p>
            <a:pPr marL="0" indent="0" algn="ctr">
              <a:buNone/>
            </a:pPr>
            <a:r>
              <a:rPr lang="it-IT" dirty="0" smtClean="0">
                <a:latin typeface="Berlin Sans FB" pitchFamily="34" charset="0"/>
                <a:hlinkClick r:id="rId2"/>
              </a:rPr>
              <a:t>www.accanto.org</a:t>
            </a:r>
            <a:r>
              <a:rPr lang="it-IT" dirty="0" smtClean="0">
                <a:latin typeface="Berlin Sans FB" pitchFamily="34" charset="0"/>
              </a:rPr>
              <a:t>  </a:t>
            </a:r>
          </a:p>
          <a:p>
            <a:endParaRPr lang="it-IT"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0688"/>
            <a:ext cx="8229600" cy="5505475"/>
          </a:xfrm>
        </p:spPr>
        <p:txBody>
          <a:bodyPr/>
          <a:lstStyle/>
          <a:p>
            <a:r>
              <a:rPr lang="it-IT" dirty="0" smtClean="0"/>
              <a:t>Regola di vita (realizzazione crocifisso </a:t>
            </a:r>
            <a:r>
              <a:rPr lang="it-IT" dirty="0" err="1" smtClean="0"/>
              <a:t>S.Dam.</a:t>
            </a:r>
            <a:r>
              <a:rPr lang="it-IT" dirty="0" smtClean="0"/>
              <a:t>)</a:t>
            </a:r>
          </a:p>
          <a:p>
            <a:r>
              <a:rPr lang="it-IT" dirty="0" smtClean="0"/>
              <a:t>Riassunto </a:t>
            </a:r>
            <a:r>
              <a:rPr lang="it-IT" dirty="0" err="1" smtClean="0"/>
              <a:t>Laudato</a:t>
            </a:r>
            <a:r>
              <a:rPr lang="it-IT" dirty="0" smtClean="0"/>
              <a:t> Sì</a:t>
            </a:r>
          </a:p>
          <a:p>
            <a:r>
              <a:rPr lang="it-IT" dirty="0" smtClean="0"/>
              <a:t>Riassunto fonti francescane (?)</a:t>
            </a:r>
          </a:p>
          <a:p>
            <a:r>
              <a:rPr lang="it-IT" dirty="0" smtClean="0"/>
              <a:t>Video orto</a:t>
            </a:r>
          </a:p>
          <a:p>
            <a:pPr>
              <a:buNone/>
            </a:pPr>
            <a:endParaRPr lang="it-IT"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417638"/>
          </a:xfrm>
        </p:spPr>
        <p:txBody>
          <a:bodyPr/>
          <a:lstStyle/>
          <a:p>
            <a:r>
              <a:rPr lang="it-IT" dirty="0" smtClean="0">
                <a:solidFill>
                  <a:schemeClr val="accent2"/>
                </a:solidFill>
                <a:latin typeface="Berlin Sans FB" pitchFamily="34" charset="0"/>
              </a:rPr>
              <a:t>Idea di Fondo</a:t>
            </a:r>
            <a:endParaRPr lang="it-IT" dirty="0"/>
          </a:p>
        </p:txBody>
      </p:sp>
      <p:sp>
        <p:nvSpPr>
          <p:cNvPr id="3" name="Segnaposto contenuto 2"/>
          <p:cNvSpPr>
            <a:spLocks noGrp="1"/>
          </p:cNvSpPr>
          <p:nvPr>
            <p:ph idx="1"/>
          </p:nvPr>
        </p:nvSpPr>
        <p:spPr/>
        <p:txBody>
          <a:bodyPr>
            <a:normAutofit fontScale="77500" lnSpcReduction="20000"/>
          </a:bodyPr>
          <a:lstStyle/>
          <a:p>
            <a:pPr marL="0" indent="0" algn="just">
              <a:buNone/>
            </a:pPr>
            <a:r>
              <a:rPr lang="it-IT" dirty="0" smtClean="0"/>
              <a:t>Il campo estivo permette ad ogni ragazzo di vivere il proprio cammino di fede, l’impegno missionario e la testimonianza con tempi e modi differenti rispetto all’</a:t>
            </a:r>
            <a:r>
              <a:rPr lang="it-IT" dirty="0" err="1" smtClean="0"/>
              <a:t>ordinarietà</a:t>
            </a:r>
            <a:r>
              <a:rPr lang="it-IT" dirty="0" smtClean="0"/>
              <a:t>, sempre in compagnia del Signore Gesù e all’interno della Chiesa. </a:t>
            </a:r>
          </a:p>
          <a:p>
            <a:pPr marL="0" indent="0" algn="just">
              <a:buNone/>
            </a:pPr>
            <a:endParaRPr lang="it-IT" dirty="0" smtClean="0"/>
          </a:p>
          <a:p>
            <a:pPr marL="0" indent="0" algn="just">
              <a:buNone/>
            </a:pPr>
            <a:r>
              <a:rPr lang="it-IT" dirty="0" smtClean="0"/>
              <a:t>Quest’anno ci viene chiesto di accogliere un mandato speciale, quello rivolto a tutti noi da Papa Francesco nell’Enciclica </a:t>
            </a:r>
            <a:r>
              <a:rPr lang="it-IT" b="1" i="1" dirty="0" err="1" smtClean="0"/>
              <a:t>Laudato</a:t>
            </a:r>
            <a:r>
              <a:rPr lang="it-IT" b="1" i="1" dirty="0" smtClean="0"/>
              <a:t> sì</a:t>
            </a:r>
            <a:r>
              <a:rPr lang="it-IT" dirty="0" smtClean="0"/>
              <a:t>: scoprirsi creature, impegnandosi in prima persona a custodire  la </a:t>
            </a:r>
            <a:r>
              <a:rPr lang="it-IT" u="sng" dirty="0" smtClean="0"/>
              <a:t>casa comune</a:t>
            </a:r>
            <a:r>
              <a:rPr lang="it-IT" dirty="0" smtClean="0"/>
              <a:t>, il </a:t>
            </a:r>
            <a:r>
              <a:rPr lang="it-IT" u="sng" dirty="0" smtClean="0"/>
              <a:t>prossimo</a:t>
            </a:r>
            <a:r>
              <a:rPr lang="it-IT" dirty="0" smtClean="0"/>
              <a:t> e la </a:t>
            </a:r>
            <a:r>
              <a:rPr lang="it-IT" u="sng" dirty="0" smtClean="0"/>
              <a:t>propria fede</a:t>
            </a:r>
            <a:r>
              <a:rPr lang="it-IT" dirty="0" smtClean="0"/>
              <a:t>. Il testimone che ha incarnato questi impegni è </a:t>
            </a:r>
            <a:r>
              <a:rPr lang="it-IT" b="1" dirty="0" smtClean="0"/>
              <a:t>San Francesco d’Assisi</a:t>
            </a:r>
            <a:r>
              <a:rPr lang="it-IT" dirty="0" smtClean="0"/>
              <a:t>, rendendo ogni sua scelta conforme al Vangelo.</a:t>
            </a:r>
          </a:p>
          <a:p>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1417638"/>
          </a:xfrm>
        </p:spPr>
        <p:txBody>
          <a:bodyPr/>
          <a:lstStyle/>
          <a:p>
            <a:r>
              <a:rPr lang="it-IT" dirty="0" smtClean="0">
                <a:solidFill>
                  <a:schemeClr val="accent2"/>
                </a:solidFill>
                <a:latin typeface="Berlin Sans FB" pitchFamily="34" charset="0"/>
              </a:rPr>
              <a:t>Idea di Fondo</a:t>
            </a:r>
            <a:endParaRPr lang="it-IT" dirty="0"/>
          </a:p>
        </p:txBody>
      </p:sp>
      <p:sp>
        <p:nvSpPr>
          <p:cNvPr id="3" name="Segnaposto contenuto 2"/>
          <p:cNvSpPr>
            <a:spLocks noGrp="1"/>
          </p:cNvSpPr>
          <p:nvPr>
            <p:ph idx="1"/>
          </p:nvPr>
        </p:nvSpPr>
        <p:spPr/>
        <p:txBody>
          <a:bodyPr>
            <a:normAutofit fontScale="92500" lnSpcReduction="20000"/>
          </a:bodyPr>
          <a:lstStyle/>
          <a:p>
            <a:pPr algn="just">
              <a:buNone/>
            </a:pPr>
            <a:r>
              <a:rPr lang="it-IT" dirty="0" smtClean="0"/>
              <a:t>    In un continuo gioco di simmetrie e rispondenze, la vita di ogni ragazzo (ed educatore) viene stimolata dal confronto con la vita di Francesco (mediata dal racconto delle Fonti Francescane), il Vangelo che ha ispirato il Santo e le riflessioni nate dalla lettura dell’enciclica. In questo modo, ogni bambino e ragazzo si interroga e accoglie il monito del Santo Padre che invita a vivere secondo la logica dell’amore evangelico, con la sobrietà, l’umiltà e la semplicità del parlare e dell’agire. </a:t>
            </a:r>
          </a:p>
          <a:p>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417638"/>
          </a:xfrm>
        </p:spPr>
        <p:txBody>
          <a:bodyPr/>
          <a:lstStyle/>
          <a:p>
            <a:r>
              <a:rPr lang="it-IT" dirty="0" smtClean="0">
                <a:solidFill>
                  <a:schemeClr val="accent2"/>
                </a:solidFill>
                <a:latin typeface="Berlin Sans FB" pitchFamily="34" charset="0"/>
              </a:rPr>
              <a:t>Obiettivi</a:t>
            </a:r>
            <a:endParaRPr lang="it-IT" dirty="0"/>
          </a:p>
        </p:txBody>
      </p:sp>
      <p:sp>
        <p:nvSpPr>
          <p:cNvPr id="3" name="Segnaposto contenuto 2"/>
          <p:cNvSpPr>
            <a:spLocks noGrp="1"/>
          </p:cNvSpPr>
          <p:nvPr>
            <p:ph idx="1"/>
          </p:nvPr>
        </p:nvSpPr>
        <p:spPr>
          <a:xfrm>
            <a:off x="457200" y="1340768"/>
            <a:ext cx="8229600" cy="4785395"/>
          </a:xfrm>
        </p:spPr>
        <p:txBody>
          <a:bodyPr>
            <a:normAutofit fontScale="92500" lnSpcReduction="10000"/>
          </a:bodyPr>
          <a:lstStyle/>
          <a:p>
            <a:pPr marL="0" indent="0">
              <a:buNone/>
            </a:pPr>
            <a:r>
              <a:rPr lang="it-IT" dirty="0" smtClean="0"/>
              <a:t>Il ragazzo:</a:t>
            </a:r>
          </a:p>
          <a:p>
            <a:pPr>
              <a:buFont typeface="Wingdings" pitchFamily="2" charset="2"/>
              <a:buChar char="ü"/>
            </a:pPr>
            <a:r>
              <a:rPr lang="it-IT" dirty="0" smtClean="0"/>
              <a:t>scopre in Francesco il modello a cui tendere come immagine di amore totale verso il Signore </a:t>
            </a:r>
            <a:r>
              <a:rPr lang="it-IT" b="1" dirty="0" smtClean="0"/>
              <a:t>[Catechesi]</a:t>
            </a:r>
          </a:p>
          <a:p>
            <a:pPr>
              <a:buFont typeface="Wingdings" pitchFamily="2" charset="2"/>
              <a:buChar char="ü"/>
            </a:pPr>
            <a:endParaRPr lang="it-IT" b="1" dirty="0" smtClean="0"/>
          </a:p>
          <a:p>
            <a:pPr>
              <a:buFont typeface="Wingdings" pitchFamily="2" charset="2"/>
              <a:buChar char="ü"/>
            </a:pPr>
            <a:r>
              <a:rPr lang="it-IT" dirty="0" smtClean="0"/>
              <a:t>nel dialogo con il Signore, scopre la sua missione e la bellezza della sintesi tra fede e vita </a:t>
            </a:r>
            <a:r>
              <a:rPr lang="it-IT" b="1" dirty="0" smtClean="0"/>
              <a:t>[Liturgia]</a:t>
            </a:r>
          </a:p>
          <a:p>
            <a:pPr>
              <a:buFont typeface="Wingdings" pitchFamily="2" charset="2"/>
              <a:buChar char="ü"/>
            </a:pPr>
            <a:endParaRPr lang="it-IT" b="1" dirty="0" smtClean="0"/>
          </a:p>
          <a:p>
            <a:pPr>
              <a:buFont typeface="Wingdings" pitchFamily="2" charset="2"/>
              <a:buChar char="ü"/>
            </a:pPr>
            <a:r>
              <a:rPr lang="it-IT" dirty="0" smtClean="0"/>
              <a:t>accoglie con fiducia l’invito di Papa Francesco a custodire la fede, il creato e i fratelli </a:t>
            </a:r>
            <a:r>
              <a:rPr lang="it-IT" b="1" dirty="0" smtClean="0"/>
              <a:t>[Carità]</a:t>
            </a:r>
          </a:p>
          <a:p>
            <a:pPr>
              <a:buFont typeface="Wingdings" pitchFamily="2" charset="2"/>
              <a:buChar char="ü"/>
            </a:pPr>
            <a:endParaRPr lang="it-IT" b="1" dirty="0" smtClean="0"/>
          </a:p>
          <a:p>
            <a:pPr>
              <a:buFont typeface="Wingdings" pitchFamily="2" charset="2"/>
              <a:buChar char="ü"/>
            </a:pPr>
            <a:endParaRPr lang="it-IT" b="1" dirty="0" smtClean="0"/>
          </a:p>
          <a:p>
            <a:pPr>
              <a:buNone/>
            </a:pPr>
            <a:endParaRPr lang="it-IT" dirty="0" smtClean="0"/>
          </a:p>
          <a:p>
            <a:pPr>
              <a:buNone/>
            </a:pPr>
            <a:endParaRPr lang="it-IT" dirty="0" smtClean="0"/>
          </a:p>
          <a:p>
            <a:pPr>
              <a:buNone/>
            </a:pPr>
            <a:endParaRPr lang="it-IT" dirty="0" smtClean="0"/>
          </a:p>
          <a:p>
            <a:endParaRPr lang="it-IT"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620688"/>
            <a:ext cx="8147248" cy="5505475"/>
          </a:xfrm>
        </p:spPr>
        <p:txBody>
          <a:bodyPr>
            <a:normAutofit lnSpcReduction="10000"/>
          </a:bodyPr>
          <a:lstStyle/>
          <a:p>
            <a:pPr marL="0" indent="0">
              <a:buNone/>
            </a:pPr>
            <a:r>
              <a:rPr lang="it-IT" dirty="0" smtClean="0"/>
              <a:t>Per comprendere il percorso di questo campo bisogna fare riferimento a tre “vie” che si intrecciano: </a:t>
            </a:r>
          </a:p>
          <a:p>
            <a:pPr>
              <a:buNone/>
            </a:pPr>
            <a:endParaRPr lang="it-IT" dirty="0" smtClean="0"/>
          </a:p>
          <a:p>
            <a:pPr marL="514350" indent="-514350">
              <a:buFont typeface="Wingdings" pitchFamily="2" charset="2"/>
              <a:buChar char="Ø"/>
            </a:pPr>
            <a:r>
              <a:rPr lang="it-IT" dirty="0" smtClean="0"/>
              <a:t>la via della Scrittura</a:t>
            </a:r>
          </a:p>
          <a:p>
            <a:pPr marL="514350" indent="-514350">
              <a:buFont typeface="Wingdings" pitchFamily="2" charset="2"/>
              <a:buChar char="Ø"/>
            </a:pPr>
            <a:endParaRPr lang="it-IT" dirty="0" smtClean="0"/>
          </a:p>
          <a:p>
            <a:pPr marL="514350" indent="-514350">
              <a:buFont typeface="Wingdings" pitchFamily="2" charset="2"/>
              <a:buChar char="Ø"/>
            </a:pPr>
            <a:r>
              <a:rPr lang="it-IT" dirty="0" smtClean="0"/>
              <a:t>la via del Magistero</a:t>
            </a:r>
          </a:p>
          <a:p>
            <a:pPr>
              <a:buNone/>
            </a:pPr>
            <a:r>
              <a:rPr lang="it-IT" sz="2100" dirty="0" smtClean="0">
                <a:hlinkClick r:id="rId2"/>
              </a:rPr>
              <a:t>http://w2.vatican.va/</a:t>
            </a:r>
            <a:r>
              <a:rPr lang="it-IT" sz="2100" dirty="0" err="1" smtClean="0">
                <a:hlinkClick r:id="rId2"/>
              </a:rPr>
              <a:t>content</a:t>
            </a:r>
            <a:r>
              <a:rPr lang="it-IT" sz="2100" dirty="0" smtClean="0">
                <a:hlinkClick r:id="rId2"/>
              </a:rPr>
              <a:t>/</a:t>
            </a:r>
            <a:r>
              <a:rPr lang="it-IT" sz="2100" dirty="0" err="1" smtClean="0">
                <a:hlinkClick r:id="rId2"/>
              </a:rPr>
              <a:t>francesco</a:t>
            </a:r>
            <a:r>
              <a:rPr lang="it-IT" sz="2100" dirty="0" smtClean="0">
                <a:hlinkClick r:id="rId2"/>
              </a:rPr>
              <a:t>/</a:t>
            </a:r>
            <a:r>
              <a:rPr lang="it-IT" sz="2100" dirty="0" err="1" smtClean="0">
                <a:hlinkClick r:id="rId2"/>
              </a:rPr>
              <a:t>it</a:t>
            </a:r>
            <a:r>
              <a:rPr lang="it-IT" sz="2100" dirty="0" smtClean="0">
                <a:hlinkClick r:id="rId2"/>
              </a:rPr>
              <a:t>/</a:t>
            </a:r>
            <a:r>
              <a:rPr lang="it-IT" sz="2100" dirty="0" err="1" smtClean="0">
                <a:hlinkClick r:id="rId2"/>
              </a:rPr>
              <a:t>encyclicals</a:t>
            </a:r>
            <a:r>
              <a:rPr lang="it-IT" sz="2100" dirty="0" smtClean="0">
                <a:hlinkClick r:id="rId2"/>
              </a:rPr>
              <a:t>/</a:t>
            </a:r>
            <a:r>
              <a:rPr lang="it-IT" sz="2100" dirty="0" err="1" smtClean="0">
                <a:hlinkClick r:id="rId2"/>
              </a:rPr>
              <a:t>documents</a:t>
            </a:r>
            <a:r>
              <a:rPr lang="it-IT" sz="2100" dirty="0" smtClean="0">
                <a:hlinkClick r:id="rId2"/>
              </a:rPr>
              <a:t>/papa-francesco_20150524_enciclica-laudato-si.html</a:t>
            </a:r>
            <a:endParaRPr lang="it-IT" sz="2100" dirty="0" smtClean="0"/>
          </a:p>
          <a:p>
            <a:pPr>
              <a:buNone/>
            </a:pPr>
            <a:endParaRPr lang="it-IT" sz="2100" dirty="0" smtClean="0"/>
          </a:p>
          <a:p>
            <a:pPr marL="514350" indent="-514350">
              <a:buFont typeface="Wingdings" pitchFamily="2" charset="2"/>
              <a:buChar char="Ø"/>
            </a:pPr>
            <a:r>
              <a:rPr lang="it-IT" dirty="0" smtClean="0"/>
              <a:t>la via della testimonianza</a:t>
            </a:r>
          </a:p>
          <a:p>
            <a:pPr>
              <a:buNone/>
            </a:pPr>
            <a:r>
              <a:rPr lang="it-IT" sz="2100" dirty="0" smtClean="0">
                <a:hlinkClick r:id="rId3"/>
              </a:rPr>
              <a:t>http://www.ofs-monza.it/</a:t>
            </a:r>
            <a:r>
              <a:rPr lang="it-IT" sz="2100" dirty="0" err="1" smtClean="0">
                <a:hlinkClick r:id="rId3"/>
              </a:rPr>
              <a:t>fonti.html</a:t>
            </a:r>
            <a:endParaRPr lang="it-IT" sz="2100" dirty="0" smtClean="0"/>
          </a:p>
          <a:p>
            <a:pPr>
              <a:buNone/>
            </a:pPr>
            <a:endParaRPr lang="it-IT" sz="2100" dirty="0" smtClean="0"/>
          </a:p>
          <a:p>
            <a:endParaRPr lang="it-I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32656"/>
            <a:ext cx="8229600" cy="5793507"/>
          </a:xfrm>
        </p:spPr>
        <p:txBody>
          <a:bodyPr/>
          <a:lstStyle/>
          <a:p>
            <a:pPr>
              <a:buNone/>
            </a:pPr>
            <a:r>
              <a:rPr lang="it-IT" dirty="0" smtClean="0"/>
              <a:t>Tramite queste letture emerge che l’esistenza umana si basa su tre relazioni fondamentali:</a:t>
            </a:r>
          </a:p>
          <a:p>
            <a:pPr>
              <a:buNone/>
            </a:pPr>
            <a:r>
              <a:rPr lang="it-IT" dirty="0" smtClean="0"/>
              <a:t> </a:t>
            </a:r>
          </a:p>
          <a:p>
            <a:r>
              <a:rPr lang="it-IT" dirty="0" smtClean="0"/>
              <a:t> la relazione con Dio</a:t>
            </a:r>
          </a:p>
          <a:p>
            <a:r>
              <a:rPr lang="it-IT" dirty="0" smtClean="0"/>
              <a:t> la relazione con il prossimo</a:t>
            </a:r>
          </a:p>
          <a:p>
            <a:r>
              <a:rPr lang="it-IT" dirty="0" smtClean="0"/>
              <a:t> la relazione con la Terra</a:t>
            </a:r>
          </a:p>
          <a:p>
            <a:endParaRPr lang="it-I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3419872" y="1600200"/>
            <a:ext cx="5266928" cy="4525963"/>
          </a:xfrm>
          <a:noFill/>
          <a:ln>
            <a:noFill/>
          </a:ln>
        </p:spPr>
        <p:txBody>
          <a:bodyPr>
            <a:normAutofit fontScale="47500" lnSpcReduction="20000"/>
          </a:bodyPr>
          <a:lstStyle/>
          <a:p>
            <a:pPr lvl="0">
              <a:buNone/>
            </a:pPr>
            <a:r>
              <a:rPr lang="it-IT" b="1" dirty="0" smtClean="0"/>
              <a:t>UNA CASA PER TUTTI</a:t>
            </a:r>
            <a:endParaRPr lang="it-IT" dirty="0" smtClean="0"/>
          </a:p>
          <a:p>
            <a:pPr>
              <a:buNone/>
            </a:pPr>
            <a:r>
              <a:rPr lang="it-IT" dirty="0" smtClean="0"/>
              <a:t> </a:t>
            </a:r>
          </a:p>
          <a:p>
            <a:pPr marL="0" indent="0" algn="just">
              <a:buNone/>
            </a:pPr>
            <a:r>
              <a:rPr lang="it-IT" dirty="0" smtClean="0"/>
              <a:t>Figlio di un ricco mercante di stoffe preziose e cresciuto nella cultura mondana del suo tempo, Francesco (1182-1226) viene cambiato dall’incontro con il Signore. La conversione definitiva avviene quando il Signore si mostra a lui nell’immagine del crocifisso di San Damiano chiedendogli di aver cura della “casa in rovina”. </a:t>
            </a:r>
          </a:p>
          <a:p>
            <a:pPr marL="0" indent="0" algn="just">
              <a:buNone/>
            </a:pPr>
            <a:r>
              <a:rPr lang="it-IT" dirty="0" smtClean="0"/>
              <a:t> </a:t>
            </a:r>
          </a:p>
          <a:p>
            <a:pPr marL="0" indent="0" algn="just">
              <a:buNone/>
            </a:pPr>
            <a:r>
              <a:rPr lang="it-IT" dirty="0" smtClean="0"/>
              <a:t>«Francesco, - gli dice chiamandolo per nome - </a:t>
            </a:r>
            <a:r>
              <a:rPr lang="it-IT" b="1" dirty="0" smtClean="0"/>
              <a:t>va', ripara la mia casa</a:t>
            </a:r>
            <a:r>
              <a:rPr lang="it-IT" dirty="0" smtClean="0"/>
              <a:t> che, come vedi, è tutta in rovina». Francesco è tremante e pieno di stupore, e quasi perde i sensi a queste parole. Ma subito si dispone ad obbedire e si concentra tutto su questo invito. [</a:t>
            </a:r>
            <a:r>
              <a:rPr lang="it-IT" dirty="0" err="1" smtClean="0"/>
              <a:t>Ff</a:t>
            </a:r>
            <a:r>
              <a:rPr lang="it-IT" dirty="0" smtClean="0"/>
              <a:t> 593]</a:t>
            </a:r>
          </a:p>
          <a:p>
            <a:pPr marL="0" indent="0" algn="just">
              <a:buNone/>
            </a:pPr>
            <a:r>
              <a:rPr lang="it-IT" dirty="0" smtClean="0"/>
              <a:t> </a:t>
            </a:r>
          </a:p>
          <a:p>
            <a:pPr marL="0" indent="0" algn="just">
              <a:buNone/>
            </a:pPr>
            <a:r>
              <a:rPr lang="it-IT" i="1" dirty="0" smtClean="0"/>
              <a:t>Ricordiamo il modello di san Francesco d’Assisi, per proporre una sana relazione col creato come una dimensione della </a:t>
            </a:r>
            <a:r>
              <a:rPr lang="it-IT" b="1" i="1" dirty="0" smtClean="0"/>
              <a:t>conversione integrale della persona</a:t>
            </a:r>
            <a:r>
              <a:rPr lang="it-IT" i="1" dirty="0" smtClean="0"/>
              <a:t>. Questo esige anche di riconoscere i propri errori, peccati, vizi o negligenze, e pentirsi di cuore, cambiare dal di dentro [</a:t>
            </a:r>
            <a:r>
              <a:rPr lang="it-IT" i="1" dirty="0" err="1" smtClean="0"/>
              <a:t>Ls</a:t>
            </a:r>
            <a:r>
              <a:rPr lang="it-IT" i="1" dirty="0" smtClean="0"/>
              <a:t> 218]</a:t>
            </a:r>
          </a:p>
          <a:p>
            <a:pPr>
              <a:buNone/>
            </a:pPr>
            <a:r>
              <a:rPr lang="it-IT" i="1" dirty="0" smtClean="0"/>
              <a:t> </a:t>
            </a:r>
          </a:p>
          <a:p>
            <a:pPr>
              <a:buNone/>
            </a:pPr>
            <a:r>
              <a:rPr lang="it-IT" i="1" dirty="0" smtClean="0">
                <a:solidFill>
                  <a:srgbClr val="0070C0"/>
                </a:solidFill>
              </a:rPr>
              <a:t>Mt 7, 24-27: La casa sulla roccia</a:t>
            </a:r>
          </a:p>
          <a:p>
            <a:endParaRPr lang="it-IT" dirty="0"/>
          </a:p>
        </p:txBody>
      </p:sp>
      <p:pic>
        <p:nvPicPr>
          <p:cNvPr id="5" name="Immagine 4" descr="Giorno-1.png"/>
          <p:cNvPicPr>
            <a:picLocks noChangeAspect="1"/>
          </p:cNvPicPr>
          <p:nvPr/>
        </p:nvPicPr>
        <p:blipFill>
          <a:blip r:embed="rId2" cstate="print"/>
          <a:stretch>
            <a:fillRect/>
          </a:stretch>
        </p:blipFill>
        <p:spPr>
          <a:xfrm>
            <a:off x="323528" y="1916832"/>
            <a:ext cx="3077590" cy="436510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2"/>
                </a:solidFill>
                <a:latin typeface="Berlin Sans FB" pitchFamily="34" charset="0"/>
              </a:rPr>
              <a:t>La storia</a:t>
            </a:r>
            <a:endParaRPr lang="it-IT" dirty="0"/>
          </a:p>
        </p:txBody>
      </p:sp>
      <p:sp>
        <p:nvSpPr>
          <p:cNvPr id="3" name="Segnaposto contenuto 2"/>
          <p:cNvSpPr>
            <a:spLocks noGrp="1"/>
          </p:cNvSpPr>
          <p:nvPr>
            <p:ph idx="1"/>
          </p:nvPr>
        </p:nvSpPr>
        <p:spPr>
          <a:xfrm>
            <a:off x="3851920" y="1600200"/>
            <a:ext cx="4834880" cy="4525963"/>
          </a:xfrm>
        </p:spPr>
        <p:txBody>
          <a:bodyPr wrap="square">
            <a:normAutofit fontScale="47500" lnSpcReduction="20000"/>
          </a:bodyPr>
          <a:lstStyle/>
          <a:p>
            <a:pPr lvl="0">
              <a:buNone/>
            </a:pPr>
            <a:r>
              <a:rPr lang="it-IT" b="1" dirty="0" smtClean="0"/>
              <a:t>CUSTODIRE IL CREATO/1</a:t>
            </a:r>
            <a:endParaRPr lang="it-IT" dirty="0" smtClean="0"/>
          </a:p>
          <a:p>
            <a:pPr>
              <a:buNone/>
            </a:pPr>
            <a:r>
              <a:rPr lang="it-IT" dirty="0" smtClean="0"/>
              <a:t> </a:t>
            </a:r>
          </a:p>
          <a:p>
            <a:pPr marL="0" indent="0" algn="just">
              <a:buNone/>
            </a:pPr>
            <a:r>
              <a:rPr lang="it-IT" dirty="0" smtClean="0"/>
              <a:t>Nel suo vivere in armonia la relazione con Dio, con il prossimo e con il creato, Francesco si pone come immagine dell’uomo pensato e creato da Dio. Questa armonia si esprime nel celebre Cantico delle Creature (1224 circa). </a:t>
            </a:r>
          </a:p>
          <a:p>
            <a:pPr marL="0" indent="0" algn="just">
              <a:buNone/>
            </a:pPr>
            <a:r>
              <a:rPr lang="it-IT" dirty="0" smtClean="0"/>
              <a:t> </a:t>
            </a:r>
          </a:p>
          <a:p>
            <a:pPr marL="0" indent="0" algn="just">
              <a:buNone/>
            </a:pPr>
            <a:r>
              <a:rPr lang="it-IT" dirty="0" err="1" smtClean="0"/>
              <a:t>Altissimu</a:t>
            </a:r>
            <a:r>
              <a:rPr lang="it-IT" dirty="0" smtClean="0"/>
              <a:t>, onnipotente, bon Signore,</a:t>
            </a:r>
          </a:p>
          <a:p>
            <a:pPr marL="0" indent="0" algn="just">
              <a:buNone/>
            </a:pPr>
            <a:r>
              <a:rPr lang="it-IT" dirty="0" smtClean="0"/>
              <a:t>Tue so' le </a:t>
            </a:r>
            <a:r>
              <a:rPr lang="it-IT" dirty="0" err="1" smtClean="0"/>
              <a:t>laude</a:t>
            </a:r>
            <a:r>
              <a:rPr lang="it-IT" dirty="0" smtClean="0"/>
              <a:t>, la gloria e l'</a:t>
            </a:r>
            <a:r>
              <a:rPr lang="it-IT" dirty="0" err="1" smtClean="0"/>
              <a:t>honore</a:t>
            </a:r>
            <a:r>
              <a:rPr lang="it-IT" dirty="0" smtClean="0"/>
              <a:t> </a:t>
            </a:r>
            <a:r>
              <a:rPr lang="it-IT" dirty="0" err="1" smtClean="0"/>
              <a:t>et</a:t>
            </a:r>
            <a:r>
              <a:rPr lang="it-IT" dirty="0" smtClean="0"/>
              <a:t> </a:t>
            </a:r>
            <a:r>
              <a:rPr lang="it-IT" dirty="0" err="1" smtClean="0"/>
              <a:t>onne</a:t>
            </a:r>
            <a:r>
              <a:rPr lang="it-IT" dirty="0" smtClean="0"/>
              <a:t> </a:t>
            </a:r>
            <a:r>
              <a:rPr lang="it-IT" dirty="0" err="1" smtClean="0"/>
              <a:t>benedictione</a:t>
            </a:r>
            <a:r>
              <a:rPr lang="it-IT" dirty="0" smtClean="0"/>
              <a:t>. […]</a:t>
            </a:r>
          </a:p>
          <a:p>
            <a:pPr marL="0" indent="0" algn="just">
              <a:buNone/>
            </a:pPr>
            <a:r>
              <a:rPr lang="it-IT" b="1" dirty="0" err="1" smtClean="0"/>
              <a:t>Laudato</a:t>
            </a:r>
            <a:r>
              <a:rPr lang="it-IT" b="1" dirty="0" smtClean="0"/>
              <a:t> </a:t>
            </a:r>
            <a:r>
              <a:rPr lang="it-IT" b="1" dirty="0" err="1" smtClean="0"/>
              <a:t>sie</a:t>
            </a:r>
            <a:r>
              <a:rPr lang="it-IT" b="1" dirty="0" smtClean="0"/>
              <a:t>, mi' Signore, </a:t>
            </a:r>
            <a:r>
              <a:rPr lang="it-IT" b="1" dirty="0" err="1" smtClean="0"/>
              <a:t>cum</a:t>
            </a:r>
            <a:r>
              <a:rPr lang="it-IT" b="1" dirty="0" smtClean="0"/>
              <a:t> </a:t>
            </a:r>
            <a:r>
              <a:rPr lang="it-IT" b="1" dirty="0" err="1" smtClean="0"/>
              <a:t>tucte</a:t>
            </a:r>
            <a:r>
              <a:rPr lang="it-IT" b="1" dirty="0" smtClean="0"/>
              <a:t> le Tue creature</a:t>
            </a:r>
            <a:r>
              <a:rPr lang="it-IT" dirty="0" smtClean="0"/>
              <a:t>... [</a:t>
            </a:r>
            <a:r>
              <a:rPr lang="it-IT" dirty="0" err="1" smtClean="0"/>
              <a:t>Ff</a:t>
            </a:r>
            <a:r>
              <a:rPr lang="it-IT" dirty="0" smtClean="0"/>
              <a:t> 263]</a:t>
            </a:r>
          </a:p>
          <a:p>
            <a:pPr marL="0" indent="0" algn="just">
              <a:buNone/>
            </a:pPr>
            <a:r>
              <a:rPr lang="it-IT" dirty="0" smtClean="0"/>
              <a:t> </a:t>
            </a:r>
          </a:p>
          <a:p>
            <a:pPr marL="0" indent="0" algn="just">
              <a:buNone/>
            </a:pPr>
            <a:r>
              <a:rPr lang="it-IT" i="1" dirty="0" smtClean="0"/>
              <a:t>L’armonia tra il Creatore, l’umanità e tutto il creato è stata distrutta per avere noi preteso di prendere il posto di Dio, rifiutando di riconoscerci come creature limitate. […] San </a:t>
            </a:r>
            <a:r>
              <a:rPr lang="it-IT" i="1" dirty="0" err="1" smtClean="0"/>
              <a:t>Bonaventura</a:t>
            </a:r>
            <a:r>
              <a:rPr lang="it-IT" i="1" dirty="0" smtClean="0"/>
              <a:t> disse che attraverso la riconciliazione universale con tutte le creature in qualche modo Francesco era riportato allo stato di </a:t>
            </a:r>
            <a:r>
              <a:rPr lang="it-IT" b="1" i="1" dirty="0" smtClean="0"/>
              <a:t>innocenza originaria</a:t>
            </a:r>
            <a:r>
              <a:rPr lang="it-IT" i="1" dirty="0" smtClean="0"/>
              <a:t>. [</a:t>
            </a:r>
            <a:r>
              <a:rPr lang="it-IT" i="1" dirty="0" err="1" smtClean="0"/>
              <a:t>Ls</a:t>
            </a:r>
            <a:r>
              <a:rPr lang="it-IT" i="1" dirty="0" smtClean="0"/>
              <a:t> 66]</a:t>
            </a:r>
          </a:p>
          <a:p>
            <a:pPr>
              <a:buNone/>
            </a:pPr>
            <a:r>
              <a:rPr lang="it-IT" i="1" dirty="0" smtClean="0"/>
              <a:t> </a:t>
            </a:r>
          </a:p>
          <a:p>
            <a:pPr>
              <a:buNone/>
            </a:pPr>
            <a:r>
              <a:rPr lang="it-IT" i="1" dirty="0" smtClean="0">
                <a:solidFill>
                  <a:srgbClr val="0070C0"/>
                </a:solidFill>
              </a:rPr>
              <a:t>Mt 6, 25-34: Fiducia nella Provvidenza</a:t>
            </a:r>
          </a:p>
          <a:p>
            <a:endParaRPr lang="it-IT" dirty="0"/>
          </a:p>
        </p:txBody>
      </p:sp>
      <p:pic>
        <p:nvPicPr>
          <p:cNvPr id="5" name="Immagine 4" descr="Giorno-2.jpg"/>
          <p:cNvPicPr>
            <a:picLocks noChangeAspect="1"/>
          </p:cNvPicPr>
          <p:nvPr/>
        </p:nvPicPr>
        <p:blipFill>
          <a:blip r:embed="rId2" cstate="print"/>
          <a:srcRect l="14423" r="10574"/>
          <a:stretch>
            <a:fillRect/>
          </a:stretch>
        </p:blipFill>
        <p:spPr>
          <a:xfrm>
            <a:off x="251520" y="1772816"/>
            <a:ext cx="3320238" cy="450912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2149</Words>
  <Application>Microsoft Office PowerPoint</Application>
  <PresentationFormat>Presentazione su schermo (4:3)</PresentationFormat>
  <Paragraphs>183</Paragraphs>
  <Slides>25</Slides>
  <Notes>0</Notes>
  <HiddenSlides>0</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Preghiera per la nostra Terra</vt:lpstr>
      <vt:lpstr>Presentazione Campi  Estate 2017</vt:lpstr>
      <vt:lpstr>Idea di Fondo</vt:lpstr>
      <vt:lpstr>Idea di Fondo</vt:lpstr>
      <vt:lpstr>Obiettivi</vt:lpstr>
      <vt:lpstr>Diapositiva 6</vt:lpstr>
      <vt:lpstr>Diapositiva 7</vt:lpstr>
      <vt:lpstr>La storia</vt:lpstr>
      <vt:lpstr>La storia</vt:lpstr>
      <vt:lpstr>La storia</vt:lpstr>
      <vt:lpstr>La storia</vt:lpstr>
      <vt:lpstr>La storia</vt:lpstr>
      <vt:lpstr>La storia</vt:lpstr>
      <vt:lpstr>La storia</vt:lpstr>
      <vt:lpstr>La storia</vt:lpstr>
      <vt:lpstr>Regola di vita</vt:lpstr>
      <vt:lpstr>Regola di vita</vt:lpstr>
      <vt:lpstr> </vt:lpstr>
      <vt:lpstr>Diapositiva 19</vt:lpstr>
      <vt:lpstr>Diapositiva 20</vt:lpstr>
      <vt:lpstr>…FORMAZIONE SPIRITUALE IN EQUIPE </vt:lpstr>
      <vt:lpstr>Diapositiva 22</vt:lpstr>
      <vt:lpstr>…IL POST CAMPO </vt:lpstr>
      <vt:lpstr>Diapositiva 24</vt:lpstr>
      <vt:lpstr>Diapositiva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Campi  Estate 2017</dc:title>
  <dc:creator>Chiara Gaino</dc:creator>
  <cp:lastModifiedBy>Chiara Gaino</cp:lastModifiedBy>
  <cp:revision>37</cp:revision>
  <dcterms:created xsi:type="dcterms:W3CDTF">2017-05-07T13:35:19Z</dcterms:created>
  <dcterms:modified xsi:type="dcterms:W3CDTF">2017-05-19T17:02:25Z</dcterms:modified>
</cp:coreProperties>
</file>